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7" r:id="rId1"/>
  </p:sldMasterIdLst>
  <p:notesMasterIdLst>
    <p:notesMasterId r:id="rId29"/>
  </p:notesMasterIdLst>
  <p:sldIdLst>
    <p:sldId id="370" r:id="rId2"/>
    <p:sldId id="420" r:id="rId3"/>
    <p:sldId id="419" r:id="rId4"/>
    <p:sldId id="418" r:id="rId5"/>
    <p:sldId id="416" r:id="rId6"/>
    <p:sldId id="417" r:id="rId7"/>
    <p:sldId id="415" r:id="rId8"/>
    <p:sldId id="413" r:id="rId9"/>
    <p:sldId id="414" r:id="rId10"/>
    <p:sldId id="404" r:id="rId11"/>
    <p:sldId id="400" r:id="rId12"/>
    <p:sldId id="399" r:id="rId13"/>
    <p:sldId id="405" r:id="rId14"/>
    <p:sldId id="408" r:id="rId15"/>
    <p:sldId id="406" r:id="rId16"/>
    <p:sldId id="407" r:id="rId17"/>
    <p:sldId id="409" r:id="rId18"/>
    <p:sldId id="410" r:id="rId19"/>
    <p:sldId id="411" r:id="rId20"/>
    <p:sldId id="412" r:id="rId21"/>
    <p:sldId id="401" r:id="rId22"/>
    <p:sldId id="402" r:id="rId23"/>
    <p:sldId id="403" r:id="rId24"/>
    <p:sldId id="398" r:id="rId25"/>
    <p:sldId id="378" r:id="rId26"/>
    <p:sldId id="375" r:id="rId27"/>
    <p:sldId id="3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626"/>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0229" autoAdjust="0"/>
  </p:normalViewPr>
  <p:slideViewPr>
    <p:cSldViewPr snapToGrid="0">
      <p:cViewPr varScale="1">
        <p:scale>
          <a:sx n="42" d="100"/>
          <a:sy n="42" d="100"/>
        </p:scale>
        <p:origin x="4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AD89A-DE75-490E-B3B8-DA645685EB5B}" type="datetimeFigureOut">
              <a:rPr lang="en-US" smtClean="0"/>
              <a:t>8/26/2025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2648F-4152-4278-B136-F77E8E2B334A}" type="slidenum">
              <a:rPr lang="en-US" smtClean="0"/>
              <a:t>‹#›</a:t>
            </a:fld>
            <a:endParaRPr lang="en-US"/>
          </a:p>
        </p:txBody>
      </p:sp>
    </p:spTree>
    <p:extLst>
      <p:ext uri="{BB962C8B-B14F-4D97-AF65-F5344CB8AC3E}">
        <p14:creationId xmlns:p14="http://schemas.microsoft.com/office/powerpoint/2010/main" val="2594728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reos.com/etcd/"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ipwithease.com/tcp-vs-ud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ubernetes.io/docs/concepts/overview/component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https://roadmap.sh/aws</a:t>
            </a:r>
          </a:p>
          <a:p>
            <a:endParaRPr lang="en-US" dirty="0" smtClean="0"/>
          </a:p>
          <a:p>
            <a:pPr marL="228600" indent="-228600">
              <a:buAutoNum type="arabicPeriod"/>
            </a:pPr>
            <a:r>
              <a:rPr lang="en-US" dirty="0" smtClean="0"/>
              <a:t>https://roadmap.sh/aws</a:t>
            </a:r>
          </a:p>
          <a:p>
            <a:pPr marL="228600" indent="-228600">
              <a:buAutoNum type="arabicPeriod"/>
            </a:pPr>
            <a:r>
              <a:rPr lang="en-US" dirty="0" smtClean="0"/>
              <a:t>https://aws.amazon.com/what-is-cloud-computing/</a:t>
            </a:r>
          </a:p>
          <a:p>
            <a:pPr marL="0" indent="0">
              <a:buNone/>
            </a:pPr>
            <a:endParaRPr lang="en-US" dirty="0" smtClean="0"/>
          </a:p>
          <a:p>
            <a:pPr marL="0" indent="0">
              <a:buNone/>
            </a:pPr>
            <a:r>
              <a:rPr lang="en-US" dirty="0" smtClean="0"/>
              <a:t>https://www.ibm.com/think/topics/cloud-computing</a:t>
            </a:r>
          </a:p>
          <a:p>
            <a:pPr marL="0" indent="0">
              <a:buNone/>
            </a:pPr>
            <a:endParaRPr lang="en-US" dirty="0" smtClean="0"/>
          </a:p>
          <a:p>
            <a:pPr marL="0" indent="0">
              <a:buNone/>
            </a:pPr>
            <a:endParaRPr lang="en-US" dirty="0" smtClean="0"/>
          </a:p>
          <a:p>
            <a:pPr marL="0" indent="0">
              <a:buNone/>
            </a:pPr>
            <a:r>
              <a:rPr lang="en-US" dirty="0" smtClean="0"/>
              <a:t>3. https://www.ibm.com/topics/cloud-computing</a:t>
            </a:r>
          </a:p>
          <a:p>
            <a:pPr marL="0" indent="0">
              <a:buNone/>
            </a:pPr>
            <a:r>
              <a:rPr lang="en-US" dirty="0" smtClean="0"/>
              <a:t>4. https://csrc.nist.gov/pubs/sp/800/145/final</a:t>
            </a:r>
          </a:p>
          <a:p>
            <a:r>
              <a:rPr lang="en-US" dirty="0" smtClean="0"/>
              <a:t>https://csrc.nist.gov/pubs/sp/800/145/final</a:t>
            </a:r>
          </a:p>
          <a:p>
            <a:endParaRPr lang="en-US" dirty="0" smtClean="0"/>
          </a:p>
          <a:p>
            <a:endParaRPr lang="en-US" dirty="0" smtClean="0"/>
          </a:p>
          <a:p>
            <a:r>
              <a:rPr lang="en-US" dirty="0" smtClean="0"/>
              <a:t>https://docs.openstack.org/liberty/install-guide-rdo/overview.html</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3778828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https://alpacked.io/blog/infrastructure-as-code-for-devops/</a:t>
            </a:r>
          </a:p>
          <a:p>
            <a:r>
              <a:rPr lang="en-US" dirty="0" smtClean="0"/>
              <a:t>https://www.altexsoft.com/blog/infrastructure-as-code/</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24</a:t>
            </a:fld>
            <a:endParaRPr lang="en-US"/>
          </a:p>
        </p:txBody>
      </p:sp>
    </p:spTree>
    <p:extLst>
      <p:ext uri="{BB962C8B-B14F-4D97-AF65-F5344CB8AC3E}">
        <p14:creationId xmlns:p14="http://schemas.microsoft.com/office/powerpoint/2010/main" val="3014644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https://www.altexsoft.com/blog/infrastructure-as-code/</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25</a:t>
            </a:fld>
            <a:endParaRPr lang="en-US"/>
          </a:p>
        </p:txBody>
      </p:sp>
    </p:spTree>
    <p:extLst>
      <p:ext uri="{BB962C8B-B14F-4D97-AF65-F5344CB8AC3E}">
        <p14:creationId xmlns:p14="http://schemas.microsoft.com/office/powerpoint/2010/main" val="3384881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smtClean="0"/>
              <a:t>docs.openstack.org/liberty/install-guide-rdo/overview.html</a:t>
            </a:r>
            <a:endParaRPr lang="en-US" dirty="0" smtClean="0"/>
          </a:p>
        </p:txBody>
      </p:sp>
      <p:sp>
        <p:nvSpPr>
          <p:cNvPr id="4" name="Slide Number Placeholder 3"/>
          <p:cNvSpPr>
            <a:spLocks noGrp="1"/>
          </p:cNvSpPr>
          <p:nvPr>
            <p:ph type="sldNum" sz="quarter" idx="10"/>
          </p:nvPr>
        </p:nvSpPr>
        <p:spPr/>
        <p:txBody>
          <a:bodyPr/>
          <a:lstStyle/>
          <a:p>
            <a:fld id="{F4A2648F-4152-4278-B136-F77E8E2B334A}" type="slidenum">
              <a:rPr lang="en-US" smtClean="0"/>
              <a:t>26</a:t>
            </a:fld>
            <a:endParaRPr lang="en-US"/>
          </a:p>
        </p:txBody>
      </p:sp>
    </p:spTree>
    <p:extLst>
      <p:ext uri="{BB962C8B-B14F-4D97-AF65-F5344CB8AC3E}">
        <p14:creationId xmlns:p14="http://schemas.microsoft.com/office/powerpoint/2010/main" val="168629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https://www.youtube.com/watch?v=Cs2j-Rjqg94</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a:t>
            </a:fld>
            <a:endParaRPr lang="en-US"/>
          </a:p>
        </p:txBody>
      </p:sp>
    </p:spTree>
    <p:extLst>
      <p:ext uri="{BB962C8B-B14F-4D97-AF65-F5344CB8AC3E}">
        <p14:creationId xmlns:p14="http://schemas.microsoft.com/office/powerpoint/2010/main" val="408679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https://devopscube.com/docker-container-clustering-tools/</a:t>
            </a:r>
          </a:p>
          <a:p>
            <a:r>
              <a:rPr lang="en-US" dirty="0" smtClean="0"/>
              <a:t>https://events19.linuxfoundation.org/wp-content/uploads/2017/11/Tutorial-A-First-Tutorial-on-Container-Orchestration-Wyn-B.-Van-Devanter-_-Vic-Kumar-Excella.pdf</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a:t>
            </a:fld>
            <a:endParaRPr lang="en-US"/>
          </a:p>
        </p:txBody>
      </p:sp>
    </p:spTree>
    <p:extLst>
      <p:ext uri="{BB962C8B-B14F-4D97-AF65-F5344CB8AC3E}">
        <p14:creationId xmlns:p14="http://schemas.microsoft.com/office/powerpoint/2010/main" val="3152572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https://cloudwithease.com/what-is-kubernetes/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The Control Plane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Kubectl</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is a command line tool used to interact with the Kubernetes cluster. The control plane consists of API server, the </a:t>
            </a:r>
            <a:r>
              <a:rPr lang="en-US" sz="1200" b="0" i="0" kern="1200" dirty="0" err="1" smtClean="0">
                <a:solidFill>
                  <a:schemeClr val="tx1"/>
                </a:solidFill>
                <a:effectLst/>
                <a:latin typeface="+mn-lt"/>
                <a:ea typeface="+mn-ea"/>
                <a:cs typeface="+mn-cs"/>
              </a:rPr>
              <a:t>etcd</a:t>
            </a:r>
            <a:r>
              <a:rPr lang="en-US" sz="1200" b="0" i="0" kern="1200" dirty="0" smtClean="0">
                <a:solidFill>
                  <a:schemeClr val="tx1"/>
                </a:solidFill>
                <a:effectLst/>
                <a:latin typeface="+mn-lt"/>
                <a:ea typeface="+mn-ea"/>
                <a:cs typeface="+mn-cs"/>
              </a:rPr>
              <a:t> metadata store, Scheduler, Controller manager and cloud controller manager. </a:t>
            </a:r>
          </a:p>
          <a:p>
            <a:r>
              <a:rPr lang="en-US" sz="1200" b="1" i="0" kern="1200" dirty="0" smtClean="0">
                <a:solidFill>
                  <a:schemeClr val="tx1"/>
                </a:solidFill>
                <a:effectLst/>
                <a:latin typeface="+mn-lt"/>
                <a:ea typeface="+mn-ea"/>
                <a:cs typeface="+mn-cs"/>
              </a:rPr>
              <a:t>API Server</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Kube</a:t>
            </a:r>
            <a:r>
              <a:rPr lang="en-US" sz="1200" b="0" i="0" kern="1200" dirty="0" smtClean="0">
                <a:solidFill>
                  <a:schemeClr val="tx1"/>
                </a:solidFill>
                <a:effectLst/>
                <a:latin typeface="+mn-lt"/>
                <a:ea typeface="+mn-ea"/>
                <a:cs typeface="+mn-cs"/>
              </a:rPr>
              <a:t> API Server is REST server which exposes Kubernetes APIs to the external world. We can have multiple instances of API server in the control plane for high availability. API server cluster state is kept in </a:t>
            </a:r>
            <a:r>
              <a:rPr lang="en-US" sz="1200" b="0" i="0" kern="1200" dirty="0" err="1" smtClean="0">
                <a:solidFill>
                  <a:schemeClr val="tx1"/>
                </a:solidFill>
                <a:effectLst/>
                <a:latin typeface="+mn-lt"/>
                <a:ea typeface="+mn-ea"/>
                <a:cs typeface="+mn-cs"/>
              </a:rPr>
              <a:t>etcd</a:t>
            </a:r>
            <a:r>
              <a:rPr lang="en-US" sz="1200" b="0" i="0" kern="1200" dirty="0" smtClean="0">
                <a:solidFill>
                  <a:schemeClr val="tx1"/>
                </a:solidFill>
                <a:effectLst/>
                <a:latin typeface="+mn-lt"/>
                <a:ea typeface="+mn-ea"/>
                <a:cs typeface="+mn-cs"/>
              </a:rPr>
              <a:t>. </a:t>
            </a:r>
          </a:p>
          <a:p>
            <a:r>
              <a:rPr lang="en-US" sz="1200" b="1" i="0" kern="1200" dirty="0" err="1" smtClean="0">
                <a:solidFill>
                  <a:schemeClr val="tx1"/>
                </a:solidFill>
                <a:effectLst/>
                <a:latin typeface="+mn-lt"/>
                <a:ea typeface="+mn-ea"/>
                <a:cs typeface="+mn-cs"/>
              </a:rPr>
              <a:t>etcd</a:t>
            </a:r>
            <a:r>
              <a:rPr lang="en-US" sz="1200" b="1" i="0" kern="1200" dirty="0" smtClean="0">
                <a:solidFill>
                  <a:schemeClr val="tx1"/>
                </a:solidFill>
                <a:effectLst/>
                <a:latin typeface="+mn-lt"/>
                <a:ea typeface="+mn-ea"/>
                <a:cs typeface="+mn-cs"/>
              </a:rPr>
              <a:t> Store</a:t>
            </a:r>
          </a:p>
          <a:p>
            <a:r>
              <a:rPr lang="en-US" sz="1200" b="0" i="0" kern="1200" dirty="0" smtClean="0">
                <a:solidFill>
                  <a:schemeClr val="tx1"/>
                </a:solidFill>
                <a:effectLst/>
                <a:latin typeface="+mn-lt"/>
                <a:ea typeface="+mn-ea"/>
                <a:cs typeface="+mn-cs"/>
              </a:rPr>
              <a:t>The complete cluster is stored in </a:t>
            </a:r>
            <a:r>
              <a:rPr lang="en-US" sz="1200" b="0" i="0" kern="1200" dirty="0" err="1" smtClean="0">
                <a:solidFill>
                  <a:schemeClr val="tx1"/>
                </a:solidFill>
                <a:effectLst/>
                <a:latin typeface="+mn-lt"/>
                <a:ea typeface="+mn-ea"/>
                <a:cs typeface="+mn-cs"/>
              </a:rPr>
              <a:t>etcd</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https://coreos.com/etcd/</a:t>
            </a:r>
            <a:r>
              <a:rPr lang="en-US" sz="1200" b="0" i="0" kern="1200" dirty="0" smtClean="0">
                <a:solidFill>
                  <a:schemeClr val="tx1"/>
                </a:solidFill>
                <a:effectLst/>
                <a:latin typeface="+mn-lt"/>
                <a:ea typeface="+mn-ea"/>
                <a:cs typeface="+mn-cs"/>
              </a:rPr>
              <a:t>) , which is a consistent, reliable and distributed key value store. The </a:t>
            </a:r>
            <a:r>
              <a:rPr lang="en-US" sz="1200" b="0" i="0" kern="1200" dirty="0" err="1" smtClean="0">
                <a:solidFill>
                  <a:schemeClr val="tx1"/>
                </a:solidFill>
                <a:effectLst/>
                <a:latin typeface="+mn-lt"/>
                <a:ea typeface="+mn-ea"/>
                <a:cs typeface="+mn-cs"/>
              </a:rPr>
              <a:t>etcd</a:t>
            </a:r>
            <a:r>
              <a:rPr lang="en-US" sz="1200" b="0" i="0" kern="1200" dirty="0" smtClean="0">
                <a:solidFill>
                  <a:schemeClr val="tx1"/>
                </a:solidFill>
                <a:effectLst/>
                <a:latin typeface="+mn-lt"/>
                <a:ea typeface="+mn-ea"/>
                <a:cs typeface="+mn-cs"/>
              </a:rPr>
              <a:t> store is an open-source object developed by CoreOS initially. For redundancy 3 to 5 instances are maintained if you lose data in </a:t>
            </a:r>
            <a:r>
              <a:rPr lang="en-US" sz="1200" b="0" i="0" kern="1200" dirty="0" err="1" smtClean="0">
                <a:solidFill>
                  <a:schemeClr val="tx1"/>
                </a:solidFill>
                <a:effectLst/>
                <a:latin typeface="+mn-lt"/>
                <a:ea typeface="+mn-ea"/>
                <a:cs typeface="+mn-cs"/>
              </a:rPr>
              <a:t>etcd</a:t>
            </a:r>
            <a:r>
              <a:rPr lang="en-US" sz="1200" b="0" i="0" kern="1200" dirty="0" smtClean="0">
                <a:solidFill>
                  <a:schemeClr val="tx1"/>
                </a:solidFill>
                <a:effectLst/>
                <a:latin typeface="+mn-lt"/>
                <a:ea typeface="+mn-ea"/>
                <a:cs typeface="+mn-cs"/>
              </a:rPr>
              <a:t> store you lose your cluster also. </a:t>
            </a:r>
          </a:p>
          <a:p>
            <a:r>
              <a:rPr lang="en-US" sz="1200" b="1" i="0" kern="1200" dirty="0" smtClean="0">
                <a:solidFill>
                  <a:schemeClr val="tx1"/>
                </a:solidFill>
                <a:effectLst/>
                <a:latin typeface="+mn-lt"/>
                <a:ea typeface="+mn-ea"/>
                <a:cs typeface="+mn-cs"/>
              </a:rPr>
              <a:t>Scheduler</a:t>
            </a:r>
          </a:p>
          <a:p>
            <a:r>
              <a:rPr lang="en-US" sz="1200" b="0" i="0" kern="1200" dirty="0" err="1" smtClean="0">
                <a:solidFill>
                  <a:schemeClr val="tx1"/>
                </a:solidFill>
                <a:effectLst/>
                <a:latin typeface="+mn-lt"/>
                <a:ea typeface="+mn-ea"/>
                <a:cs typeface="+mn-cs"/>
              </a:rPr>
              <a:t>Kube</a:t>
            </a:r>
            <a:r>
              <a:rPr lang="en-US" sz="1200" b="0" i="0" kern="1200" dirty="0" smtClean="0">
                <a:solidFill>
                  <a:schemeClr val="tx1"/>
                </a:solidFill>
                <a:effectLst/>
                <a:latin typeface="+mn-lt"/>
                <a:ea typeface="+mn-ea"/>
                <a:cs typeface="+mn-cs"/>
              </a:rPr>
              <a:t>-scheduler is responsible for scheduling Pods to worker nodes. Implementation of sophisticated scheduling algorithms takes a lot of information into account such as availability of resources on each node, constraints mentioned by user, type of available nodes, resource limits and quotas, and other factors such as affinity , anti-affinity, tolerations and taints.</a:t>
            </a:r>
          </a:p>
          <a:p>
            <a:r>
              <a:rPr lang="en-US" sz="1200" b="1" i="0" kern="1200" dirty="0" smtClean="0">
                <a:solidFill>
                  <a:schemeClr val="tx1"/>
                </a:solidFill>
                <a:effectLst/>
                <a:latin typeface="+mn-lt"/>
                <a:ea typeface="+mn-ea"/>
                <a:cs typeface="+mn-cs"/>
              </a:rPr>
              <a:t>Controller Manager</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Kube</a:t>
            </a:r>
            <a:r>
              <a:rPr lang="en-US" sz="1200" b="0" i="0" kern="1200" dirty="0" smtClean="0">
                <a:solidFill>
                  <a:schemeClr val="tx1"/>
                </a:solidFill>
                <a:effectLst/>
                <a:latin typeface="+mn-lt"/>
                <a:ea typeface="+mn-ea"/>
                <a:cs typeface="+mn-cs"/>
              </a:rPr>
              <a:t> controller manager is a single process which has multiple controllers to achieve simplicity. These controllers keep a watch on changes and respond accordingly </a:t>
            </a:r>
          </a:p>
          <a:p>
            <a:r>
              <a:rPr lang="en-US" sz="1200" b="0" i="0" kern="1200" dirty="0" smtClean="0">
                <a:solidFill>
                  <a:schemeClr val="tx1"/>
                </a:solidFill>
                <a:effectLst/>
                <a:latin typeface="+mn-lt"/>
                <a:ea typeface="+mn-ea"/>
                <a:cs typeface="+mn-cs"/>
              </a:rPr>
              <a:t>Node controllers are responsible for notice and respond when a node goes down</a:t>
            </a:r>
          </a:p>
          <a:p>
            <a:r>
              <a:rPr lang="en-US" sz="1200" b="0" i="0" kern="1200" dirty="0" smtClean="0">
                <a:solidFill>
                  <a:schemeClr val="tx1"/>
                </a:solidFill>
                <a:effectLst/>
                <a:latin typeface="+mn-lt"/>
                <a:ea typeface="+mn-ea"/>
                <a:cs typeface="+mn-cs"/>
              </a:rPr>
              <a:t>Replication controller ensure there is correct number of pods for each replica set or objects for replication controller</a:t>
            </a:r>
          </a:p>
          <a:p>
            <a:r>
              <a:rPr lang="en-US" sz="1200" b="0" i="0" kern="1200" dirty="0" smtClean="0">
                <a:solidFill>
                  <a:schemeClr val="tx1"/>
                </a:solidFill>
                <a:effectLst/>
                <a:latin typeface="+mn-lt"/>
                <a:ea typeface="+mn-ea"/>
                <a:cs typeface="+mn-cs"/>
              </a:rPr>
              <a:t>Endpoints controller assign for each service an endpoint object which lists the service pods</a:t>
            </a:r>
          </a:p>
          <a:p>
            <a:r>
              <a:rPr lang="en-US" sz="1200" b="0" i="0" kern="1200" dirty="0" smtClean="0">
                <a:solidFill>
                  <a:schemeClr val="tx1"/>
                </a:solidFill>
                <a:effectLst/>
                <a:latin typeface="+mn-lt"/>
                <a:ea typeface="+mn-ea"/>
                <a:cs typeface="+mn-cs"/>
              </a:rPr>
              <a:t>Service account and token controllers initialize new namespaces with default service account and corresponding API access tokens</a:t>
            </a:r>
          </a:p>
          <a:p>
            <a:r>
              <a:rPr lang="en-US" sz="1200" b="1" i="0" kern="1200" dirty="0" smtClean="0">
                <a:solidFill>
                  <a:schemeClr val="tx1"/>
                </a:solidFill>
                <a:effectLst/>
                <a:latin typeface="+mn-lt"/>
                <a:ea typeface="+mn-ea"/>
                <a:cs typeface="+mn-cs"/>
              </a:rPr>
              <a:t>The Data Plane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data plane comprises nodes in the cluster which run containerized workloads or pods. The data plane and control plane share physical and logical machines. In order to communicate to nodes Kubernetes installs several components on each node, watch, schedule pods </a:t>
            </a:r>
            <a:r>
              <a:rPr lang="en-US" sz="1200" b="0" i="0" kern="1200" dirty="0" err="1" smtClean="0">
                <a:solidFill>
                  <a:schemeClr val="tx1"/>
                </a:solidFill>
                <a:effectLst/>
                <a:latin typeface="+mn-lt"/>
                <a:ea typeface="+mn-ea"/>
                <a:cs typeface="+mn-cs"/>
              </a:rPr>
              <a:t>etc</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Kubelet</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Kubelet</a:t>
            </a:r>
            <a:r>
              <a:rPr lang="en-US" sz="1200" b="0" i="0" kern="1200" dirty="0" smtClean="0">
                <a:solidFill>
                  <a:schemeClr val="tx1"/>
                </a:solidFill>
                <a:effectLst/>
                <a:latin typeface="+mn-lt"/>
                <a:ea typeface="+mn-ea"/>
                <a:cs typeface="+mn-cs"/>
              </a:rPr>
              <a:t> is Kubernetes agent and responsible for talking to API servers and running and managing pods on the node. </a:t>
            </a:r>
            <a:r>
              <a:rPr lang="en-US" sz="1200" b="0" i="0" kern="1200" dirty="0" err="1" smtClean="0">
                <a:solidFill>
                  <a:schemeClr val="tx1"/>
                </a:solidFill>
                <a:effectLst/>
                <a:latin typeface="+mn-lt"/>
                <a:ea typeface="+mn-ea"/>
                <a:cs typeface="+mn-cs"/>
              </a:rPr>
              <a:t>Kubelet</a:t>
            </a:r>
            <a:r>
              <a:rPr lang="en-US" sz="1200" b="0" i="0" kern="1200" dirty="0" smtClean="0">
                <a:solidFill>
                  <a:schemeClr val="tx1"/>
                </a:solidFill>
                <a:effectLst/>
                <a:latin typeface="+mn-lt"/>
                <a:ea typeface="+mn-ea"/>
                <a:cs typeface="+mn-cs"/>
              </a:rPr>
              <a:t> is responsible for : </a:t>
            </a:r>
          </a:p>
          <a:p>
            <a:r>
              <a:rPr lang="en-US" sz="1200" b="0" i="0" kern="1200" dirty="0" smtClean="0">
                <a:solidFill>
                  <a:schemeClr val="tx1"/>
                </a:solidFill>
                <a:effectLst/>
                <a:latin typeface="+mn-lt"/>
                <a:ea typeface="+mn-ea"/>
                <a:cs typeface="+mn-cs"/>
              </a:rPr>
              <a:t>Download pod secrets from API server</a:t>
            </a:r>
          </a:p>
          <a:p>
            <a:r>
              <a:rPr lang="en-US" sz="1200" b="0" i="0" kern="1200" dirty="0" smtClean="0">
                <a:solidFill>
                  <a:schemeClr val="tx1"/>
                </a:solidFill>
                <a:effectLst/>
                <a:latin typeface="+mn-lt"/>
                <a:ea typeface="+mn-ea"/>
                <a:cs typeface="+mn-cs"/>
              </a:rPr>
              <a:t>Volume mounts</a:t>
            </a:r>
          </a:p>
          <a:p>
            <a:r>
              <a:rPr lang="en-US" sz="1200" b="0" i="0" kern="1200" dirty="0" smtClean="0">
                <a:solidFill>
                  <a:schemeClr val="tx1"/>
                </a:solidFill>
                <a:effectLst/>
                <a:latin typeface="+mn-lt"/>
                <a:ea typeface="+mn-ea"/>
                <a:cs typeface="+mn-cs"/>
              </a:rPr>
              <a:t>Pod container running via container runtime interface (CRI)</a:t>
            </a:r>
          </a:p>
          <a:p>
            <a:r>
              <a:rPr lang="en-US" sz="1200" b="0" i="0" kern="1200" dirty="0" smtClean="0">
                <a:solidFill>
                  <a:schemeClr val="tx1"/>
                </a:solidFill>
                <a:effectLst/>
                <a:latin typeface="+mn-lt"/>
                <a:ea typeface="+mn-ea"/>
                <a:cs typeface="+mn-cs"/>
              </a:rPr>
              <a:t>Report status of each Pod and node</a:t>
            </a:r>
          </a:p>
          <a:p>
            <a:r>
              <a:rPr lang="en-US" sz="1200" b="0" i="0" kern="1200" dirty="0" smtClean="0">
                <a:solidFill>
                  <a:schemeClr val="tx1"/>
                </a:solidFill>
                <a:effectLst/>
                <a:latin typeface="+mn-lt"/>
                <a:ea typeface="+mn-ea"/>
                <a:cs typeface="+mn-cs"/>
              </a:rPr>
              <a:t>Probe container liveness</a:t>
            </a:r>
          </a:p>
          <a:p>
            <a:r>
              <a:rPr lang="en-US" sz="1200" b="1" i="0" kern="1200" dirty="0" err="1" smtClean="0">
                <a:solidFill>
                  <a:schemeClr val="tx1"/>
                </a:solidFill>
                <a:effectLst/>
                <a:latin typeface="+mn-lt"/>
                <a:ea typeface="+mn-ea"/>
                <a:cs typeface="+mn-cs"/>
              </a:rPr>
              <a:t>Kube</a:t>
            </a:r>
            <a:r>
              <a:rPr lang="en-US" sz="1200" b="1" i="0" kern="1200" dirty="0" smtClean="0">
                <a:solidFill>
                  <a:schemeClr val="tx1"/>
                </a:solidFill>
                <a:effectLst/>
                <a:latin typeface="+mn-lt"/>
                <a:ea typeface="+mn-ea"/>
                <a:cs typeface="+mn-cs"/>
              </a:rPr>
              <a:t> Proxy</a:t>
            </a:r>
          </a:p>
          <a:p>
            <a:r>
              <a:rPr lang="en-US" sz="1200" b="0" i="0" kern="1200" dirty="0" smtClean="0">
                <a:solidFill>
                  <a:schemeClr val="tx1"/>
                </a:solidFill>
                <a:effectLst/>
                <a:latin typeface="+mn-lt"/>
                <a:ea typeface="+mn-ea"/>
                <a:cs typeface="+mn-cs"/>
              </a:rPr>
              <a:t>Networking aspects are handled by this component for the node. It operates as local front for services and forwards </a:t>
            </a:r>
            <a:r>
              <a:rPr lang="en-US" sz="1200" b="0" i="0" u="none" strike="noStrike" kern="1200" dirty="0" smtClean="0">
                <a:solidFill>
                  <a:schemeClr val="tx1"/>
                </a:solidFill>
                <a:effectLst/>
                <a:latin typeface="+mn-lt"/>
                <a:ea typeface="+mn-ea"/>
                <a:cs typeface="+mn-cs"/>
                <a:hlinkClick r:id="rId4"/>
              </a:rPr>
              <a:t>TCP and UDP</a:t>
            </a:r>
            <a:r>
              <a:rPr lang="en-US" sz="1200" b="0" i="0" kern="1200" dirty="0" smtClean="0">
                <a:solidFill>
                  <a:schemeClr val="tx1"/>
                </a:solidFill>
                <a:effectLst/>
                <a:latin typeface="+mn-lt"/>
                <a:ea typeface="+mn-ea"/>
                <a:cs typeface="+mn-cs"/>
              </a:rPr>
              <a:t> packets and discovers IP addresses of services via DNS or environment variables</a:t>
            </a:r>
          </a:p>
          <a:p>
            <a:r>
              <a:rPr lang="en-US" sz="1200" b="1" i="0" kern="1200" dirty="0" smtClean="0">
                <a:solidFill>
                  <a:schemeClr val="tx1"/>
                </a:solidFill>
                <a:effectLst/>
                <a:latin typeface="+mn-lt"/>
                <a:ea typeface="+mn-ea"/>
                <a:cs typeface="+mn-cs"/>
              </a:rPr>
              <a:t>Container Runtime</a:t>
            </a:r>
          </a:p>
          <a:p>
            <a:r>
              <a:rPr lang="en-US" sz="1200" b="0" i="0" kern="1200" dirty="0" smtClean="0">
                <a:solidFill>
                  <a:schemeClr val="tx1"/>
                </a:solidFill>
                <a:effectLst/>
                <a:latin typeface="+mn-lt"/>
                <a:ea typeface="+mn-ea"/>
                <a:cs typeface="+mn-cs"/>
              </a:rPr>
              <a:t>Kubernetes runs containers and supports a variety of container runtimes. Docker is supported initially. Kubernetes runs containers via an interface known as CRI which is based on </a:t>
            </a:r>
            <a:r>
              <a:rPr lang="en-US" sz="1200" b="0" i="0" kern="1200" dirty="0" err="1" smtClean="0">
                <a:solidFill>
                  <a:schemeClr val="tx1"/>
                </a:solidFill>
                <a:effectLst/>
                <a:latin typeface="+mn-lt"/>
                <a:ea typeface="+mn-ea"/>
                <a:cs typeface="+mn-cs"/>
              </a:rPr>
              <a:t>gRPC</a:t>
            </a:r>
            <a:r>
              <a:rPr lang="en-US"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10</a:t>
            </a:fld>
            <a:endParaRPr lang="en-US"/>
          </a:p>
        </p:txBody>
      </p:sp>
    </p:spTree>
    <p:extLst>
      <p:ext uri="{BB962C8B-B14F-4D97-AF65-F5344CB8AC3E}">
        <p14:creationId xmlns:p14="http://schemas.microsoft.com/office/powerpoint/2010/main" val="2052890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https://github.com/jpetazzo/container.training</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12</a:t>
            </a:fld>
            <a:endParaRPr lang="en-US"/>
          </a:p>
        </p:txBody>
      </p:sp>
    </p:spTree>
    <p:extLst>
      <p:ext uri="{BB962C8B-B14F-4D97-AF65-F5344CB8AC3E}">
        <p14:creationId xmlns:p14="http://schemas.microsoft.com/office/powerpoint/2010/main" val="96553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https://cloudairy.com/blog/understanding-kubernetes-architecture-diagrams-and-components/</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13</a:t>
            </a:fld>
            <a:endParaRPr lang="en-US"/>
          </a:p>
        </p:txBody>
      </p:sp>
    </p:spTree>
    <p:extLst>
      <p:ext uri="{BB962C8B-B14F-4D97-AF65-F5344CB8AC3E}">
        <p14:creationId xmlns:p14="http://schemas.microsoft.com/office/powerpoint/2010/main" val="291981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https://cloudairy.com/blog/understanding-kubernetes-architecture-diagrams-and-components/</a:t>
            </a:r>
          </a:p>
          <a:p>
            <a:endParaRPr lang="en-US" dirty="0" smtClean="0"/>
          </a:p>
          <a:p>
            <a:r>
              <a:rPr lang="en-US" sz="1200" b="1" i="0" kern="1200" dirty="0" smtClean="0">
                <a:solidFill>
                  <a:schemeClr val="tx1"/>
                </a:solidFill>
                <a:effectLst/>
                <a:latin typeface="+mn-lt"/>
                <a:ea typeface="+mn-ea"/>
                <a:cs typeface="+mn-cs"/>
              </a:rPr>
              <a:t>What is Kubernetes Architecture?</a:t>
            </a:r>
          </a:p>
          <a:p>
            <a:r>
              <a:rPr lang="en-US" sz="1200" b="1" i="0" kern="1200" dirty="0" smtClean="0">
                <a:solidFill>
                  <a:schemeClr val="tx1"/>
                </a:solidFill>
                <a:effectLst/>
                <a:latin typeface="+mn-lt"/>
                <a:ea typeface="+mn-ea"/>
                <a:cs typeface="+mn-cs"/>
              </a:rPr>
              <a:t>Kubernetes</a:t>
            </a:r>
            <a:r>
              <a:rPr lang="en-US" sz="1200" b="0" i="0" kern="1200" dirty="0" smtClean="0">
                <a:solidFill>
                  <a:schemeClr val="tx1"/>
                </a:solidFill>
                <a:effectLst/>
                <a:latin typeface="+mn-lt"/>
                <a:ea typeface="+mn-ea"/>
                <a:cs typeface="+mn-cs"/>
              </a:rPr>
              <a:t>, a powerful open-source container orchestration platform, has revolutionized the way organizations manage and deploy containerized applications. At its core, Kubernetes provides a robust framework for automating the deployment, scaling, and management of containerized workloads.</a:t>
            </a:r>
          </a:p>
          <a:p>
            <a:r>
              <a:rPr lang="en-US" sz="1200" b="1" i="0" kern="1200" dirty="0" smtClean="0">
                <a:solidFill>
                  <a:schemeClr val="tx1"/>
                </a:solidFill>
                <a:effectLst/>
                <a:latin typeface="+mn-lt"/>
                <a:ea typeface="+mn-ea"/>
                <a:cs typeface="+mn-cs"/>
              </a:rPr>
              <a:t>Understanding the Architecture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3"/>
              </a:rPr>
              <a:t>Kubernetes architecture</a:t>
            </a:r>
            <a:r>
              <a:rPr lang="en-US" sz="1200" b="0" i="0" kern="1200" dirty="0" smtClean="0">
                <a:solidFill>
                  <a:schemeClr val="tx1"/>
                </a:solidFill>
                <a:effectLst/>
                <a:latin typeface="+mn-lt"/>
                <a:ea typeface="+mn-ea"/>
                <a:cs typeface="+mn-cs"/>
              </a:rPr>
              <a:t> follows a </a:t>
            </a:r>
            <a:r>
              <a:rPr lang="en-US" sz="1200" b="1" i="0" kern="1200" dirty="0" smtClean="0">
                <a:solidFill>
                  <a:schemeClr val="tx1"/>
                </a:solidFill>
                <a:effectLst/>
                <a:latin typeface="+mn-lt"/>
                <a:ea typeface="+mn-ea"/>
                <a:cs typeface="+mn-cs"/>
              </a:rPr>
              <a:t>master-worker</a:t>
            </a:r>
            <a:r>
              <a:rPr lang="en-US" sz="1200" b="0" i="0" kern="1200" dirty="0" smtClean="0">
                <a:solidFill>
                  <a:schemeClr val="tx1"/>
                </a:solidFill>
                <a:effectLst/>
                <a:latin typeface="+mn-lt"/>
                <a:ea typeface="+mn-ea"/>
                <a:cs typeface="+mn-cs"/>
              </a:rPr>
              <a:t> model, where the </a:t>
            </a:r>
            <a:r>
              <a:rPr lang="en-US" sz="1200" b="1" i="0" kern="1200" dirty="0" smtClean="0">
                <a:solidFill>
                  <a:schemeClr val="tx1"/>
                </a:solidFill>
                <a:effectLst/>
                <a:latin typeface="+mn-lt"/>
                <a:ea typeface="+mn-ea"/>
                <a:cs typeface="+mn-cs"/>
              </a:rPr>
              <a:t>control plane</a:t>
            </a:r>
            <a:r>
              <a:rPr lang="en-US" sz="1200" b="0" i="0" kern="1200" dirty="0" smtClean="0">
                <a:solidFill>
                  <a:schemeClr val="tx1"/>
                </a:solidFill>
                <a:effectLst/>
                <a:latin typeface="+mn-lt"/>
                <a:ea typeface="+mn-ea"/>
                <a:cs typeface="+mn-cs"/>
              </a:rPr>
              <a:t> oversees and manages the cluster, while the </a:t>
            </a:r>
            <a:r>
              <a:rPr lang="en-US" sz="1200" b="1" i="0" kern="1200" dirty="0" smtClean="0">
                <a:solidFill>
                  <a:schemeClr val="tx1"/>
                </a:solidFill>
                <a:effectLst/>
                <a:latin typeface="+mn-lt"/>
                <a:ea typeface="+mn-ea"/>
                <a:cs typeface="+mn-cs"/>
              </a:rPr>
              <a:t>worker nodes</a:t>
            </a:r>
            <a:r>
              <a:rPr lang="en-US" sz="1200" b="0" i="0" kern="1200" dirty="0" smtClean="0">
                <a:solidFill>
                  <a:schemeClr val="tx1"/>
                </a:solidFill>
                <a:effectLst/>
                <a:latin typeface="+mn-lt"/>
                <a:ea typeface="+mn-ea"/>
                <a:cs typeface="+mn-cs"/>
              </a:rPr>
              <a:t> execute the actual containerized applications.</a:t>
            </a:r>
          </a:p>
          <a:p>
            <a:r>
              <a:rPr lang="en-US" sz="1200" b="0" i="0" kern="1200" dirty="0" smtClean="0">
                <a:solidFill>
                  <a:schemeClr val="tx1"/>
                </a:solidFill>
                <a:effectLst/>
                <a:latin typeface="+mn-lt"/>
                <a:ea typeface="+mn-ea"/>
                <a:cs typeface="+mn-cs"/>
              </a:rPr>
              <a:t>Kubernetes Architecture Components: Control Plane</a:t>
            </a:r>
          </a:p>
          <a:p>
            <a:r>
              <a:rPr lang="en-US" sz="1200" b="0" i="0" kern="1200" dirty="0" smtClean="0">
                <a:solidFill>
                  <a:schemeClr val="tx1"/>
                </a:solidFill>
                <a:effectLst/>
                <a:latin typeface="+mn-lt"/>
                <a:ea typeface="+mn-ea"/>
                <a:cs typeface="+mn-cs"/>
              </a:rPr>
              <a:t>The control plane is the brain of the Kubernetes cluster, responsible for orchestrating and managing various components. It consists of several key elements:</a:t>
            </a:r>
          </a:p>
          <a:p>
            <a:r>
              <a:rPr lang="en-US" sz="1200" b="1" i="0" kern="1200" dirty="0" smtClean="0">
                <a:solidFill>
                  <a:schemeClr val="tx1"/>
                </a:solidFill>
                <a:effectLst/>
                <a:latin typeface="+mn-lt"/>
                <a:ea typeface="+mn-ea"/>
                <a:cs typeface="+mn-cs"/>
              </a:rPr>
              <a:t>1. </a:t>
            </a:r>
            <a:r>
              <a:rPr lang="en-US" sz="1200" b="1" i="0" kern="1200" dirty="0" err="1" smtClean="0">
                <a:solidFill>
                  <a:schemeClr val="tx1"/>
                </a:solidFill>
                <a:effectLst/>
                <a:latin typeface="+mn-lt"/>
                <a:ea typeface="+mn-ea"/>
                <a:cs typeface="+mn-cs"/>
              </a:rPr>
              <a:t>kube-apiserver</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central communication hub that handles API requests and manages the cluster's state.</a:t>
            </a:r>
          </a:p>
          <a:p>
            <a:r>
              <a:rPr lang="en-US" sz="1200" b="0" i="0" kern="1200" dirty="0" smtClean="0">
                <a:solidFill>
                  <a:schemeClr val="tx1"/>
                </a:solidFill>
                <a:effectLst/>
                <a:latin typeface="+mn-lt"/>
                <a:ea typeface="+mn-ea"/>
                <a:cs typeface="+mn-cs"/>
              </a:rPr>
              <a:t>Acts as the gateway for users and other components to interact with the cluster.</a:t>
            </a:r>
          </a:p>
          <a:p>
            <a:r>
              <a:rPr lang="en-US" sz="1200" b="0" i="0" kern="1200" dirty="0" smtClean="0">
                <a:solidFill>
                  <a:schemeClr val="tx1"/>
                </a:solidFill>
                <a:effectLst/>
                <a:latin typeface="+mn-lt"/>
                <a:ea typeface="+mn-ea"/>
                <a:cs typeface="+mn-cs"/>
              </a:rPr>
              <a:t>Validates API requests authenticates and authorizes users, and coordinates processes between the control plane and worker nodes.</a:t>
            </a:r>
          </a:p>
          <a:p>
            <a:r>
              <a:rPr lang="en-US" sz="1200" b="0" i="0" kern="1200" dirty="0" smtClean="0">
                <a:solidFill>
                  <a:schemeClr val="tx1"/>
                </a:solidFill>
                <a:effectLst/>
                <a:latin typeface="+mn-lt"/>
                <a:ea typeface="+mn-ea"/>
                <a:cs typeface="+mn-cs"/>
              </a:rPr>
              <a:t>Uses </a:t>
            </a:r>
            <a:r>
              <a:rPr lang="en-US" sz="1200" b="0" i="0" kern="1200" dirty="0" err="1" smtClean="0">
                <a:solidFill>
                  <a:schemeClr val="tx1"/>
                </a:solidFill>
                <a:effectLst/>
                <a:latin typeface="+mn-lt"/>
                <a:ea typeface="+mn-ea"/>
                <a:cs typeface="+mn-cs"/>
              </a:rPr>
              <a:t>etcd</a:t>
            </a:r>
            <a:r>
              <a:rPr lang="en-US" sz="1200" b="0" i="0" kern="1200" dirty="0" smtClean="0">
                <a:solidFill>
                  <a:schemeClr val="tx1"/>
                </a:solidFill>
                <a:effectLst/>
                <a:latin typeface="+mn-lt"/>
                <a:ea typeface="+mn-ea"/>
                <a:cs typeface="+mn-cs"/>
              </a:rPr>
              <a:t> to store and retrieve cluster state information.</a:t>
            </a:r>
          </a:p>
          <a:p>
            <a:r>
              <a:rPr lang="en-US" sz="1200" b="1" i="0" kern="1200" dirty="0" smtClean="0">
                <a:solidFill>
                  <a:schemeClr val="tx1"/>
                </a:solidFill>
                <a:effectLst/>
                <a:latin typeface="+mn-lt"/>
                <a:ea typeface="+mn-ea"/>
                <a:cs typeface="+mn-cs"/>
              </a:rPr>
              <a:t>2. </a:t>
            </a:r>
            <a:r>
              <a:rPr lang="en-US" sz="1200" b="1" i="0" kern="1200" dirty="0" err="1" smtClean="0">
                <a:solidFill>
                  <a:schemeClr val="tx1"/>
                </a:solidFill>
                <a:effectLst/>
                <a:latin typeface="+mn-lt"/>
                <a:ea typeface="+mn-ea"/>
                <a:cs typeface="+mn-cs"/>
              </a:rPr>
              <a:t>etcd</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highly available, distributed key-value store that stores critical information about the cluster's configuration and state.</a:t>
            </a:r>
          </a:p>
          <a:p>
            <a:r>
              <a:rPr lang="en-US" sz="1200" b="0" i="0" kern="1200" dirty="0" smtClean="0">
                <a:solidFill>
                  <a:schemeClr val="tx1"/>
                </a:solidFill>
                <a:effectLst/>
                <a:latin typeface="+mn-lt"/>
                <a:ea typeface="+mn-ea"/>
                <a:cs typeface="+mn-cs"/>
              </a:rPr>
              <a:t>Used by the </a:t>
            </a:r>
            <a:r>
              <a:rPr lang="en-US" sz="1200" b="0" i="0" kern="1200" dirty="0" err="1" smtClean="0">
                <a:solidFill>
                  <a:schemeClr val="tx1"/>
                </a:solidFill>
                <a:effectLst/>
                <a:latin typeface="+mn-lt"/>
                <a:ea typeface="+mn-ea"/>
                <a:cs typeface="+mn-cs"/>
              </a:rPr>
              <a:t>kube-apiserver</a:t>
            </a:r>
            <a:r>
              <a:rPr lang="en-US" sz="1200" b="0" i="0" kern="1200" dirty="0" smtClean="0">
                <a:solidFill>
                  <a:schemeClr val="tx1"/>
                </a:solidFill>
                <a:effectLst/>
                <a:latin typeface="+mn-lt"/>
                <a:ea typeface="+mn-ea"/>
                <a:cs typeface="+mn-cs"/>
              </a:rPr>
              <a:t> to store and retrieve data about pods, services, deployments, and other Kubernetes objects.</a:t>
            </a:r>
          </a:p>
          <a:p>
            <a:r>
              <a:rPr lang="en-US" sz="1200" b="0" i="0" kern="1200" dirty="0" smtClean="0">
                <a:solidFill>
                  <a:schemeClr val="tx1"/>
                </a:solidFill>
                <a:effectLst/>
                <a:latin typeface="+mn-lt"/>
                <a:ea typeface="+mn-ea"/>
                <a:cs typeface="+mn-cs"/>
              </a:rPr>
              <a:t>Ensures consistency and reliability of the cluster state.</a:t>
            </a:r>
          </a:p>
          <a:p>
            <a:r>
              <a:rPr lang="en-US" sz="1200" b="1" i="0" kern="1200" dirty="0" smtClean="0">
                <a:solidFill>
                  <a:schemeClr val="tx1"/>
                </a:solidFill>
                <a:effectLst/>
                <a:latin typeface="+mn-lt"/>
                <a:ea typeface="+mn-ea"/>
                <a:cs typeface="+mn-cs"/>
              </a:rPr>
              <a:t>3. </a:t>
            </a:r>
            <a:r>
              <a:rPr lang="en-US" sz="1200" b="1" i="0" kern="1200" dirty="0" err="1" smtClean="0">
                <a:solidFill>
                  <a:schemeClr val="tx1"/>
                </a:solidFill>
                <a:effectLst/>
                <a:latin typeface="+mn-lt"/>
                <a:ea typeface="+mn-ea"/>
                <a:cs typeface="+mn-cs"/>
              </a:rPr>
              <a:t>kube</a:t>
            </a:r>
            <a:r>
              <a:rPr lang="en-US" sz="1200" b="1" i="0" kern="1200" dirty="0" smtClean="0">
                <a:solidFill>
                  <a:schemeClr val="tx1"/>
                </a:solidFill>
                <a:effectLst/>
                <a:latin typeface="+mn-lt"/>
                <a:ea typeface="+mn-ea"/>
                <a:cs typeface="+mn-cs"/>
              </a:rPr>
              <a:t>-scheduler: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Responsible for assigning pods to worker nodes based on resource requirements, constraints, and scheduling policies.</a:t>
            </a:r>
          </a:p>
          <a:p>
            <a:r>
              <a:rPr lang="en-US" sz="1200" b="0" i="0" kern="1200" dirty="0" smtClean="0">
                <a:solidFill>
                  <a:schemeClr val="tx1"/>
                </a:solidFill>
                <a:effectLst/>
                <a:latin typeface="+mn-lt"/>
                <a:ea typeface="+mn-ea"/>
                <a:cs typeface="+mn-cs"/>
              </a:rPr>
              <a:t>Uses information stored in </a:t>
            </a:r>
            <a:r>
              <a:rPr lang="en-US" sz="1200" b="0" i="0" kern="1200" dirty="0" err="1" smtClean="0">
                <a:solidFill>
                  <a:schemeClr val="tx1"/>
                </a:solidFill>
                <a:effectLst/>
                <a:latin typeface="+mn-lt"/>
                <a:ea typeface="+mn-ea"/>
                <a:cs typeface="+mn-cs"/>
              </a:rPr>
              <a:t>etcd</a:t>
            </a:r>
            <a:r>
              <a:rPr lang="en-US" sz="1200" b="0" i="0" kern="1200" dirty="0" smtClean="0">
                <a:solidFill>
                  <a:schemeClr val="tx1"/>
                </a:solidFill>
                <a:effectLst/>
                <a:latin typeface="+mn-lt"/>
                <a:ea typeface="+mn-ea"/>
                <a:cs typeface="+mn-cs"/>
              </a:rPr>
              <a:t> to make scheduling decisions.</a:t>
            </a:r>
          </a:p>
          <a:p>
            <a:r>
              <a:rPr lang="en-US" sz="1200" b="0" i="0" kern="1200" dirty="0" smtClean="0">
                <a:solidFill>
                  <a:schemeClr val="tx1"/>
                </a:solidFill>
                <a:effectLst/>
                <a:latin typeface="+mn-lt"/>
                <a:ea typeface="+mn-ea"/>
                <a:cs typeface="+mn-cs"/>
              </a:rPr>
              <a:t>Considers factors like node capacity, affinity rules, and anti-affinity rules.</a:t>
            </a:r>
          </a:p>
          <a:p>
            <a:r>
              <a:rPr lang="en-US" sz="1200" b="1" i="0" kern="1200" dirty="0" smtClean="0">
                <a:solidFill>
                  <a:schemeClr val="tx1"/>
                </a:solidFill>
                <a:effectLst/>
                <a:latin typeface="+mn-lt"/>
                <a:ea typeface="+mn-ea"/>
                <a:cs typeface="+mn-cs"/>
              </a:rPr>
              <a:t>4. </a:t>
            </a:r>
            <a:r>
              <a:rPr lang="en-US" sz="1200" b="1" i="0" kern="1200" dirty="0" err="1" smtClean="0">
                <a:solidFill>
                  <a:schemeClr val="tx1"/>
                </a:solidFill>
                <a:effectLst/>
                <a:latin typeface="+mn-lt"/>
                <a:ea typeface="+mn-ea"/>
                <a:cs typeface="+mn-cs"/>
              </a:rPr>
              <a:t>kube</a:t>
            </a:r>
            <a:r>
              <a:rPr lang="en-US" sz="1200" b="1" i="0" kern="1200" dirty="0" smtClean="0">
                <a:solidFill>
                  <a:schemeClr val="tx1"/>
                </a:solidFill>
                <a:effectLst/>
                <a:latin typeface="+mn-lt"/>
                <a:ea typeface="+mn-ea"/>
                <a:cs typeface="+mn-cs"/>
              </a:rPr>
              <a:t>-controller-manager: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Manages various controllers that are responsible for specific tasks within the cluster.</a:t>
            </a:r>
          </a:p>
          <a:p>
            <a:r>
              <a:rPr lang="en-US" sz="1200" b="0" i="0" kern="1200" dirty="0" smtClean="0">
                <a:solidFill>
                  <a:schemeClr val="tx1"/>
                </a:solidFill>
                <a:effectLst/>
                <a:latin typeface="+mn-lt"/>
                <a:ea typeface="+mn-ea"/>
                <a:cs typeface="+mn-cs"/>
              </a:rPr>
              <a:t>Includes controllers for replication sets, deployments, </a:t>
            </a:r>
            <a:r>
              <a:rPr lang="en-US" sz="1200" b="0"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sets, daemon sets, and jobs.</a:t>
            </a:r>
          </a:p>
          <a:p>
            <a:r>
              <a:rPr lang="en-US" sz="1200" b="0" i="0" kern="1200" dirty="0" smtClean="0">
                <a:solidFill>
                  <a:schemeClr val="tx1"/>
                </a:solidFill>
                <a:effectLst/>
                <a:latin typeface="+mn-lt"/>
                <a:ea typeface="+mn-ea"/>
                <a:cs typeface="+mn-cs"/>
              </a:rPr>
              <a:t>Ensures that the desired state of the cluster is maintained by creating, updating, and deleting pods as needed.</a:t>
            </a:r>
          </a:p>
          <a:p>
            <a:r>
              <a:rPr lang="en-US" sz="1200" b="1" i="0" kern="1200" dirty="0" smtClean="0">
                <a:solidFill>
                  <a:schemeClr val="tx1"/>
                </a:solidFill>
                <a:effectLst/>
                <a:latin typeface="+mn-lt"/>
                <a:ea typeface="+mn-ea"/>
                <a:cs typeface="+mn-cs"/>
              </a:rPr>
              <a:t>5. cloud-controller-manager (Optional):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Integrates Kubernetes with cloud providers for cloud-specific features.</a:t>
            </a:r>
          </a:p>
          <a:p>
            <a:r>
              <a:rPr lang="en-US" sz="1200" b="0" i="0" kern="1200" dirty="0" smtClean="0">
                <a:solidFill>
                  <a:schemeClr val="tx1"/>
                </a:solidFill>
                <a:effectLst/>
                <a:latin typeface="+mn-lt"/>
                <a:ea typeface="+mn-ea"/>
                <a:cs typeface="+mn-cs"/>
              </a:rPr>
              <a:t>Provides APIs for interacting with cloud resources, such as virtual machines, load balancers, and storage volumes.</a:t>
            </a:r>
          </a:p>
          <a:p>
            <a:r>
              <a:rPr lang="en-US" sz="1200" b="0" i="0" kern="1200" dirty="0" smtClean="0">
                <a:solidFill>
                  <a:schemeClr val="tx1"/>
                </a:solidFill>
                <a:effectLst/>
                <a:latin typeface="+mn-lt"/>
                <a:ea typeface="+mn-ea"/>
                <a:cs typeface="+mn-cs"/>
              </a:rPr>
              <a:t>Simplifies the management of Kubernetes clusters in cloud environments.</a:t>
            </a:r>
          </a:p>
          <a:p>
            <a:r>
              <a:rPr lang="en-US" sz="1200" b="1" i="0" kern="1200" dirty="0" smtClean="0">
                <a:solidFill>
                  <a:schemeClr val="tx1"/>
                </a:solidFill>
                <a:effectLst/>
                <a:latin typeface="+mn-lt"/>
                <a:ea typeface="+mn-ea"/>
                <a:cs typeface="+mn-cs"/>
              </a:rPr>
              <a:t>Kubernetes Architecture Components: Worker Nodes</a:t>
            </a:r>
          </a:p>
          <a:p>
            <a:r>
              <a:rPr lang="en-US" sz="1200" b="1" i="0" kern="1200" dirty="0" smtClean="0">
                <a:solidFill>
                  <a:schemeClr val="tx1"/>
                </a:solidFill>
                <a:effectLst/>
                <a:latin typeface="+mn-lt"/>
                <a:ea typeface="+mn-ea"/>
                <a:cs typeface="+mn-cs"/>
              </a:rPr>
              <a:t>Worker nodes</a:t>
            </a:r>
            <a:r>
              <a:rPr lang="en-US" sz="1200" b="0" i="0" kern="1200" dirty="0" smtClean="0">
                <a:solidFill>
                  <a:schemeClr val="tx1"/>
                </a:solidFill>
                <a:effectLst/>
                <a:latin typeface="+mn-lt"/>
                <a:ea typeface="+mn-ea"/>
                <a:cs typeface="+mn-cs"/>
              </a:rPr>
              <a:t> are the essential components of a Kubernetes cluster where the actual containerized applications are executed. They are responsible for running </a:t>
            </a:r>
            <a:r>
              <a:rPr lang="en-US" sz="1200" b="1" i="0" kern="1200" dirty="0" smtClean="0">
                <a:solidFill>
                  <a:schemeClr val="tx1"/>
                </a:solidFill>
                <a:effectLst/>
                <a:latin typeface="+mn-lt"/>
                <a:ea typeface="+mn-ea"/>
                <a:cs typeface="+mn-cs"/>
              </a:rPr>
              <a:t>pods</a:t>
            </a:r>
            <a:r>
              <a:rPr lang="en-US" sz="1200" b="0" i="0" kern="1200" dirty="0" smtClean="0">
                <a:solidFill>
                  <a:schemeClr val="tx1"/>
                </a:solidFill>
                <a:effectLst/>
                <a:latin typeface="+mn-lt"/>
                <a:ea typeface="+mn-ea"/>
                <a:cs typeface="+mn-cs"/>
              </a:rPr>
              <a:t>, which are the smallest unit of deployment in Kubernetes and can contain one or more containers.</a:t>
            </a:r>
          </a:p>
          <a:p>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Key Components of Worker Nodes:</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kubelet</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 agent that runs on each worker node and acts as the interface between the node and the control plane.</a:t>
            </a:r>
          </a:p>
          <a:p>
            <a:pPr lvl="1"/>
            <a:r>
              <a:rPr lang="en-US" sz="1200" b="0" i="0" kern="1200" dirty="0" smtClean="0">
                <a:solidFill>
                  <a:schemeClr val="tx1"/>
                </a:solidFill>
                <a:effectLst/>
                <a:latin typeface="+mn-lt"/>
                <a:ea typeface="+mn-ea"/>
                <a:cs typeface="+mn-cs"/>
              </a:rPr>
              <a:t>Responsible for registering the node with the control plane, managing pods on the node, and communicating with the </a:t>
            </a:r>
            <a:r>
              <a:rPr lang="en-US" sz="1200" b="0" i="0" kern="1200" dirty="0" err="1" smtClean="0">
                <a:solidFill>
                  <a:schemeClr val="tx1"/>
                </a:solidFill>
                <a:effectLst/>
                <a:latin typeface="+mn-lt"/>
                <a:ea typeface="+mn-ea"/>
                <a:cs typeface="+mn-cs"/>
              </a:rPr>
              <a:t>kube-apiserver</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Handles tasks such as creating, starting, stopping, and deleting containers, as well as managing volumes and network interfaces.</a:t>
            </a:r>
          </a:p>
          <a:p>
            <a:r>
              <a:rPr lang="en-US" sz="1200" b="1" i="0" kern="1200" dirty="0" err="1" smtClean="0">
                <a:solidFill>
                  <a:schemeClr val="tx1"/>
                </a:solidFill>
                <a:effectLst/>
                <a:latin typeface="+mn-lt"/>
                <a:ea typeface="+mn-ea"/>
                <a:cs typeface="+mn-cs"/>
              </a:rPr>
              <a:t>kube</a:t>
            </a:r>
            <a:r>
              <a:rPr lang="en-US" sz="1200" b="1" i="0" kern="1200" dirty="0" smtClean="0">
                <a:solidFill>
                  <a:schemeClr val="tx1"/>
                </a:solidFill>
                <a:effectLst/>
                <a:latin typeface="+mn-lt"/>
                <a:ea typeface="+mn-ea"/>
                <a:cs typeface="+mn-cs"/>
              </a:rPr>
              <a:t>-proxy:</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Responsible for service discovery and load balancing within the cluster.</a:t>
            </a:r>
          </a:p>
          <a:p>
            <a:pPr lvl="1"/>
            <a:r>
              <a:rPr lang="en-US" sz="1200" b="0" i="0" kern="1200" dirty="0" smtClean="0">
                <a:solidFill>
                  <a:schemeClr val="tx1"/>
                </a:solidFill>
                <a:effectLst/>
                <a:latin typeface="+mn-lt"/>
                <a:ea typeface="+mn-ea"/>
                <a:cs typeface="+mn-cs"/>
              </a:rPr>
              <a:t>Creates network rules to route traffic to pods based on service definitions.</a:t>
            </a:r>
          </a:p>
          <a:p>
            <a:pPr lvl="1"/>
            <a:r>
              <a:rPr lang="en-US" sz="1200" b="0" i="0" kern="1200" dirty="0" smtClean="0">
                <a:solidFill>
                  <a:schemeClr val="tx1"/>
                </a:solidFill>
                <a:effectLst/>
                <a:latin typeface="+mn-lt"/>
                <a:ea typeface="+mn-ea"/>
                <a:cs typeface="+mn-cs"/>
              </a:rPr>
              <a:t>Ensures that services are accessible from both inside and outside the cluster.</a:t>
            </a:r>
          </a:p>
          <a:p>
            <a:r>
              <a:rPr lang="en-US" sz="1200" b="1" i="0" kern="1200" dirty="0" smtClean="0">
                <a:solidFill>
                  <a:schemeClr val="tx1"/>
                </a:solidFill>
                <a:effectLst/>
                <a:latin typeface="+mn-lt"/>
                <a:ea typeface="+mn-ea"/>
                <a:cs typeface="+mn-cs"/>
              </a:rPr>
              <a:t>Container Runtime:</a:t>
            </a:r>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The engine that runs containers on the worker node.</a:t>
            </a:r>
          </a:p>
          <a:p>
            <a:pPr lvl="1"/>
            <a:r>
              <a:rPr lang="en-US" sz="1200" b="0" i="0" kern="1200" dirty="0" smtClean="0">
                <a:solidFill>
                  <a:schemeClr val="tx1"/>
                </a:solidFill>
                <a:effectLst/>
                <a:latin typeface="+mn-lt"/>
                <a:ea typeface="+mn-ea"/>
                <a:cs typeface="+mn-cs"/>
              </a:rPr>
              <a:t>Examples of popular container runtimes include Docker, </a:t>
            </a:r>
            <a:r>
              <a:rPr lang="en-US" sz="1200" b="0" i="0" kern="1200" dirty="0" err="1" smtClean="0">
                <a:solidFill>
                  <a:schemeClr val="tx1"/>
                </a:solidFill>
                <a:effectLst/>
                <a:latin typeface="+mn-lt"/>
                <a:ea typeface="+mn-ea"/>
                <a:cs typeface="+mn-cs"/>
              </a:rPr>
              <a:t>containerd</a:t>
            </a:r>
            <a:r>
              <a:rPr lang="en-US" sz="1200" b="0" i="0" kern="1200" dirty="0" smtClean="0">
                <a:solidFill>
                  <a:schemeClr val="tx1"/>
                </a:solidFill>
                <a:effectLst/>
                <a:latin typeface="+mn-lt"/>
                <a:ea typeface="+mn-ea"/>
                <a:cs typeface="+mn-cs"/>
              </a:rPr>
              <a:t>, and CRI-O.</a:t>
            </a:r>
          </a:p>
          <a:p>
            <a:pPr lvl="1"/>
            <a:r>
              <a:rPr lang="en-US" sz="1200" b="0" i="0" kern="1200" dirty="0" smtClean="0">
                <a:solidFill>
                  <a:schemeClr val="tx1"/>
                </a:solidFill>
                <a:effectLst/>
                <a:latin typeface="+mn-lt"/>
                <a:ea typeface="+mn-ea"/>
                <a:cs typeface="+mn-cs"/>
              </a:rPr>
              <a:t>Responsible for pulling container images, creating and managing containers, and providing resources to containers.</a:t>
            </a:r>
          </a:p>
          <a:p>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How Worker Nodes Work:</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control plane schedules pods to be executed on worker nodes based on various factors, such as resource requirements and constraints.</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kubelet</a:t>
            </a:r>
            <a:r>
              <a:rPr lang="en-US" sz="1200" b="0" i="0" kern="1200" dirty="0" smtClean="0">
                <a:solidFill>
                  <a:schemeClr val="tx1"/>
                </a:solidFill>
                <a:effectLst/>
                <a:latin typeface="+mn-lt"/>
                <a:ea typeface="+mn-ea"/>
                <a:cs typeface="+mn-cs"/>
              </a:rPr>
              <a:t> on the worker node receives the pod specification and creates the necessary containers using the container runtime.</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kube</a:t>
            </a:r>
            <a:r>
              <a:rPr lang="en-US" sz="1200" b="0" i="0" kern="1200" dirty="0" smtClean="0">
                <a:solidFill>
                  <a:schemeClr val="tx1"/>
                </a:solidFill>
                <a:effectLst/>
                <a:latin typeface="+mn-lt"/>
                <a:ea typeface="+mn-ea"/>
                <a:cs typeface="+mn-cs"/>
              </a:rPr>
              <a:t>-proxy ensures that services are exposed to the outside world and that traffic is load-balanced across multiple instances of a service.</a:t>
            </a:r>
          </a:p>
          <a:p>
            <a:r>
              <a:rPr lang="en-US" sz="1200" b="0" i="0" kern="1200" dirty="0" smtClean="0">
                <a:solidFill>
                  <a:schemeClr val="tx1"/>
                </a:solidFill>
                <a:effectLst/>
                <a:latin typeface="+mn-lt"/>
                <a:ea typeface="+mn-ea"/>
                <a:cs typeface="+mn-cs"/>
              </a:rPr>
              <a:t>The worker nodes provide the underlying infrastructure and resources for running containerized applications.</a:t>
            </a:r>
          </a:p>
          <a:p>
            <a:r>
              <a:rPr lang="en-US" sz="1200" b="1" i="0" kern="1200" dirty="0" smtClean="0">
                <a:solidFill>
                  <a:schemeClr val="tx1"/>
                </a:solidFill>
                <a:effectLst/>
                <a:latin typeface="+mn-lt"/>
                <a:ea typeface="+mn-ea"/>
                <a:cs typeface="+mn-cs"/>
              </a:rPr>
              <a:t>Kubernetes Cluster Add-on Components</a:t>
            </a:r>
          </a:p>
          <a:p>
            <a:r>
              <a:rPr lang="en-US" sz="1200" b="1" i="0" kern="1200" dirty="0" smtClean="0">
                <a:solidFill>
                  <a:schemeClr val="tx1"/>
                </a:solidFill>
                <a:effectLst/>
                <a:latin typeface="+mn-lt"/>
                <a:ea typeface="+mn-ea"/>
                <a:cs typeface="+mn-cs"/>
              </a:rPr>
              <a:t>Add-on components</a:t>
            </a:r>
            <a:r>
              <a:rPr lang="en-US" sz="1200" b="0" i="0" kern="1200" dirty="0" smtClean="0">
                <a:solidFill>
                  <a:schemeClr val="tx1"/>
                </a:solidFill>
                <a:effectLst/>
                <a:latin typeface="+mn-lt"/>
                <a:ea typeface="+mn-ea"/>
                <a:cs typeface="+mn-cs"/>
              </a:rPr>
              <a:t> are optional components that can be added to a Kubernetes cluster to enhance its functionality and meet specific requirements. These components often provide specialized services or features that are not included in the core Kubernetes distribution.</a:t>
            </a:r>
          </a:p>
          <a:p>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Importance of Add-on Components:</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Enhanced functionality:</a:t>
            </a:r>
            <a:r>
              <a:rPr lang="en-US" sz="1200" b="0" i="0" kern="1200" dirty="0" smtClean="0">
                <a:solidFill>
                  <a:schemeClr val="tx1"/>
                </a:solidFill>
                <a:effectLst/>
                <a:latin typeface="+mn-lt"/>
                <a:ea typeface="+mn-ea"/>
                <a:cs typeface="+mn-cs"/>
              </a:rPr>
              <a:t> Add-on components can provide additional features and capabilities, such as network management, DNS resolution, and resource monitoring.</a:t>
            </a:r>
          </a:p>
          <a:p>
            <a:r>
              <a:rPr lang="en-US" sz="1200" b="1" i="0" kern="1200" dirty="0" smtClean="0">
                <a:solidFill>
                  <a:schemeClr val="tx1"/>
                </a:solidFill>
                <a:effectLst/>
                <a:latin typeface="+mn-lt"/>
                <a:ea typeface="+mn-ea"/>
                <a:cs typeface="+mn-cs"/>
              </a:rPr>
              <a:t>Customization:</a:t>
            </a:r>
            <a:r>
              <a:rPr lang="en-US" sz="1200" b="0" i="0" kern="1200" dirty="0" smtClean="0">
                <a:solidFill>
                  <a:schemeClr val="tx1"/>
                </a:solidFill>
                <a:effectLst/>
                <a:latin typeface="+mn-lt"/>
                <a:ea typeface="+mn-ea"/>
                <a:cs typeface="+mn-cs"/>
              </a:rPr>
              <a:t> You can choose the add-on components that best suit your specific needs and use cases.</a:t>
            </a:r>
          </a:p>
          <a:p>
            <a:r>
              <a:rPr lang="en-US" sz="1200" b="1" i="0" kern="1200" dirty="0" smtClean="0">
                <a:solidFill>
                  <a:schemeClr val="tx1"/>
                </a:solidFill>
                <a:effectLst/>
                <a:latin typeface="+mn-lt"/>
                <a:ea typeface="+mn-ea"/>
                <a:cs typeface="+mn-cs"/>
              </a:rPr>
              <a:t>Integration:</a:t>
            </a:r>
            <a:r>
              <a:rPr lang="en-US" sz="1200" b="0" i="0" kern="1200" dirty="0" smtClean="0">
                <a:solidFill>
                  <a:schemeClr val="tx1"/>
                </a:solidFill>
                <a:effectLst/>
                <a:latin typeface="+mn-lt"/>
                <a:ea typeface="+mn-ea"/>
                <a:cs typeface="+mn-cs"/>
              </a:rPr>
              <a:t> Many add-on components integrate seamlessly with Kubernetes, making it easy to incorporate them into your cluster.</a:t>
            </a:r>
          </a:p>
          <a:p>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Popular Add-on Components:</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CNI Plugin:</a:t>
            </a:r>
            <a:r>
              <a:rPr lang="en-US" sz="1200" b="0" i="0" kern="1200" dirty="0" smtClean="0">
                <a:solidFill>
                  <a:schemeClr val="tx1"/>
                </a:solidFill>
                <a:effectLst/>
                <a:latin typeface="+mn-lt"/>
                <a:ea typeface="+mn-ea"/>
                <a:cs typeface="+mn-cs"/>
              </a:rPr>
              <a:t> A Container Network Interface (CNI) plugin is used to provide network connectivity for containers within a Kubernetes cluster. Popular CNI plugins include Calico, Flannel, and Weave Net.</a:t>
            </a:r>
          </a:p>
          <a:p>
            <a:r>
              <a:rPr lang="en-US" sz="1200" b="1" i="0" kern="1200" dirty="0" err="1" smtClean="0">
                <a:solidFill>
                  <a:schemeClr val="tx1"/>
                </a:solidFill>
                <a:effectLst/>
                <a:latin typeface="+mn-lt"/>
                <a:ea typeface="+mn-ea"/>
                <a:cs typeface="+mn-cs"/>
              </a:rPr>
              <a:t>CoreDNS</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 DNS server that provides DNS resolution for services within a Kubernetes cluster.</a:t>
            </a:r>
          </a:p>
          <a:p>
            <a:r>
              <a:rPr lang="en-US" sz="1200" b="1" i="0" kern="1200" dirty="0" smtClean="0">
                <a:solidFill>
                  <a:schemeClr val="tx1"/>
                </a:solidFill>
                <a:effectLst/>
                <a:latin typeface="+mn-lt"/>
                <a:ea typeface="+mn-ea"/>
                <a:cs typeface="+mn-cs"/>
              </a:rPr>
              <a:t>Metrics Server:</a:t>
            </a:r>
            <a:r>
              <a:rPr lang="en-US" sz="1200" b="0" i="0" kern="1200" dirty="0" smtClean="0">
                <a:solidFill>
                  <a:schemeClr val="tx1"/>
                </a:solidFill>
                <a:effectLst/>
                <a:latin typeface="+mn-lt"/>
                <a:ea typeface="+mn-ea"/>
                <a:cs typeface="+mn-cs"/>
              </a:rPr>
              <a:t> A tool that collects and exposes resource usage metrics for Kubernetes clusters, allowing you to monitor and optimize resource allocation.</a:t>
            </a:r>
          </a:p>
          <a:p>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rPr>
              <a:t>Web UI:</a:t>
            </a:r>
            <a:r>
              <a:rPr lang="en-US" sz="1200" b="0" i="0" kern="1200" dirty="0" smtClean="0">
                <a:solidFill>
                  <a:schemeClr val="tx1"/>
                </a:solidFill>
                <a:effectLst/>
                <a:latin typeface="+mn-lt"/>
                <a:ea typeface="+mn-ea"/>
                <a:cs typeface="+mn-cs"/>
              </a:rPr>
              <a:t> A web-based user interface for managing Kubernetes clusters, providing a more user-friendly way to interact with the platform.</a:t>
            </a:r>
          </a:p>
          <a:p>
            <a:r>
              <a:rPr lang="en-US" sz="1200" b="1" i="0" kern="1200" dirty="0" smtClean="0">
                <a:solidFill>
                  <a:schemeClr val="tx1"/>
                </a:solidFill>
                <a:effectLst/>
                <a:latin typeface="+mn-lt"/>
                <a:ea typeface="+mn-ea"/>
                <a:cs typeface="+mn-cs"/>
              </a:rPr>
              <a:t>Top Kubernetes Tools</a:t>
            </a:r>
          </a:p>
          <a:p>
            <a:r>
              <a:rPr lang="en-US" sz="1200" b="0" i="0" kern="1200" dirty="0" smtClean="0">
                <a:solidFill>
                  <a:schemeClr val="tx1"/>
                </a:solidFill>
                <a:effectLst/>
                <a:latin typeface="+mn-lt"/>
                <a:ea typeface="+mn-ea"/>
                <a:cs typeface="+mn-cs"/>
              </a:rPr>
              <a:t>Kubernetes offers a powerful platform for managing containerized applications, but mastering its functionalities requires a robust set of tools. Here's a breakdown of some essential tools categorized by their purpose:</a:t>
            </a:r>
          </a:p>
          <a:p>
            <a:r>
              <a:rPr lang="en-US" sz="1200" b="0" i="0" kern="1200" dirty="0" smtClean="0">
                <a:solidFill>
                  <a:schemeClr val="tx1"/>
                </a:solidFill>
                <a:effectLst/>
                <a:latin typeface="+mn-lt"/>
                <a:ea typeface="+mn-ea"/>
                <a:cs typeface="+mn-cs"/>
              </a:rPr>
              <a:t>1. Kubernetes CLI Tools:</a:t>
            </a:r>
          </a:p>
          <a:p>
            <a:r>
              <a:rPr lang="en-US" sz="1200" b="0" i="0" kern="1200" dirty="0" smtClean="0">
                <a:solidFill>
                  <a:schemeClr val="tx1"/>
                </a:solidFill>
                <a:effectLst/>
                <a:latin typeface="+mn-lt"/>
                <a:ea typeface="+mn-ea"/>
                <a:cs typeface="+mn-cs"/>
              </a:rPr>
              <a:t>These command-line tools provide a powerful way to interact with your Kubernetes cluster directly.</a:t>
            </a:r>
          </a:p>
          <a:p>
            <a:r>
              <a:rPr lang="en-US" sz="1200" b="1" i="0" kern="1200" dirty="0" err="1" smtClean="0">
                <a:solidFill>
                  <a:schemeClr val="tx1"/>
                </a:solidFill>
                <a:effectLst/>
                <a:latin typeface="+mn-lt"/>
                <a:ea typeface="+mn-ea"/>
                <a:cs typeface="+mn-cs"/>
              </a:rPr>
              <a:t>kubectl</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swiss</a:t>
            </a:r>
            <a:r>
              <a:rPr lang="en-US" sz="1200" b="0" i="0" kern="1200" dirty="0" smtClean="0">
                <a:solidFill>
                  <a:schemeClr val="tx1"/>
                </a:solidFill>
                <a:effectLst/>
                <a:latin typeface="+mn-lt"/>
                <a:ea typeface="+mn-ea"/>
                <a:cs typeface="+mn-cs"/>
              </a:rPr>
              <a:t> army knife of Kubernetes tools. It allows you to perform a wide range of tasks, including managing deployments, pods, services, and namespaces.</a:t>
            </a:r>
          </a:p>
          <a:p>
            <a:r>
              <a:rPr lang="en-US" sz="1200" b="1" i="0" kern="1200" dirty="0" smtClean="0">
                <a:solidFill>
                  <a:schemeClr val="tx1"/>
                </a:solidFill>
                <a:effectLst/>
                <a:latin typeface="+mn-lt"/>
                <a:ea typeface="+mn-ea"/>
                <a:cs typeface="+mn-cs"/>
              </a:rPr>
              <a:t>Helm:</a:t>
            </a:r>
            <a:r>
              <a:rPr lang="en-US" sz="1200" b="0" i="0" kern="1200" dirty="0" smtClean="0">
                <a:solidFill>
                  <a:schemeClr val="tx1"/>
                </a:solidFill>
                <a:effectLst/>
                <a:latin typeface="+mn-lt"/>
                <a:ea typeface="+mn-ea"/>
                <a:cs typeface="+mn-cs"/>
              </a:rPr>
              <a:t> A package manager for Kubernetes that simplifies the deployment and management of applications. Helm charts provide a standardized way to package and install applications in Kubernetes clusters.</a:t>
            </a:r>
          </a:p>
          <a:p>
            <a:r>
              <a:rPr lang="en-US" sz="1200" b="1" i="0" kern="1200" dirty="0" err="1" smtClean="0">
                <a:solidFill>
                  <a:schemeClr val="tx1"/>
                </a:solidFill>
                <a:effectLst/>
                <a:latin typeface="+mn-lt"/>
                <a:ea typeface="+mn-ea"/>
                <a:cs typeface="+mn-cs"/>
              </a:rPr>
              <a:t>Skaffold</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 development tool that streamlines the local development and testing of containerized applications. It automates building, pushing, and deploying images to Kubernetes clusters.</a:t>
            </a:r>
          </a:p>
          <a:p>
            <a:r>
              <a:rPr lang="en-US" sz="1200" b="1" i="0" kern="1200" dirty="0" smtClean="0">
                <a:solidFill>
                  <a:schemeClr val="tx1"/>
                </a:solidFill>
                <a:effectLst/>
                <a:latin typeface="+mn-lt"/>
                <a:ea typeface="+mn-ea"/>
                <a:cs typeface="+mn-cs"/>
              </a:rPr>
              <a:t>Customize</a:t>
            </a:r>
            <a:r>
              <a:rPr lang="en-US" sz="1200" b="0" i="0" kern="1200" dirty="0" smtClean="0">
                <a:solidFill>
                  <a:schemeClr val="tx1"/>
                </a:solidFill>
                <a:effectLst/>
                <a:latin typeface="+mn-lt"/>
                <a:ea typeface="+mn-ea"/>
                <a:cs typeface="+mn-cs"/>
              </a:rPr>
              <a:t>: A tool for customizing Kubernetes manifests and deployments. It simplifies applying changes to multiple resources without modifying the original configuration files.</a:t>
            </a:r>
          </a:p>
          <a:p>
            <a:r>
              <a:rPr lang="en-US" sz="1200" b="1" i="0" kern="1200" dirty="0" err="1" smtClean="0">
                <a:solidFill>
                  <a:schemeClr val="tx1"/>
                </a:solidFill>
                <a:effectLst/>
                <a:latin typeface="+mn-lt"/>
                <a:ea typeface="+mn-ea"/>
                <a:cs typeface="+mn-cs"/>
              </a:rPr>
              <a:t>Kubeval</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 tool for validating Kubernetes YAML files before deployment. It helps ensure that your configurations are syntactically correct and adhere to best practices.</a:t>
            </a:r>
          </a:p>
          <a:p>
            <a:r>
              <a:rPr lang="en-US" sz="1200" b="0" i="0" kern="1200" dirty="0" smtClean="0">
                <a:solidFill>
                  <a:schemeClr val="tx1"/>
                </a:solidFill>
                <a:effectLst/>
                <a:latin typeface="+mn-lt"/>
                <a:ea typeface="+mn-ea"/>
                <a:cs typeface="+mn-cs"/>
              </a:rPr>
              <a:t>2. Kubernetes Monitoring Tools:</a:t>
            </a:r>
          </a:p>
          <a:p>
            <a:r>
              <a:rPr lang="en-US" sz="1200" b="0" i="0" kern="1200" dirty="0" smtClean="0">
                <a:solidFill>
                  <a:schemeClr val="tx1"/>
                </a:solidFill>
                <a:effectLst/>
                <a:latin typeface="+mn-lt"/>
                <a:ea typeface="+mn-ea"/>
                <a:cs typeface="+mn-cs"/>
              </a:rPr>
              <a:t>Effective monitoring is crucial for maintaining healthy and performant Kubernetes clusters. These tools provide insights into resource utilization, application health, and overall cluster performance.</a:t>
            </a:r>
          </a:p>
          <a:p>
            <a:r>
              <a:rPr lang="en-US" sz="1200" b="1" i="0" kern="1200" dirty="0" err="1" smtClean="0">
                <a:solidFill>
                  <a:schemeClr val="tx1"/>
                </a:solidFill>
                <a:effectLst/>
                <a:latin typeface="+mn-lt"/>
                <a:ea typeface="+mn-ea"/>
                <a:cs typeface="+mn-cs"/>
              </a:rPr>
              <a:t>Sematext</a:t>
            </a:r>
            <a:r>
              <a:rPr lang="en-US" sz="1200" b="1" i="0" kern="1200" dirty="0" smtClean="0">
                <a:solidFill>
                  <a:schemeClr val="tx1"/>
                </a:solidFill>
                <a:effectLst/>
                <a:latin typeface="+mn-lt"/>
                <a:ea typeface="+mn-ea"/>
                <a:cs typeface="+mn-cs"/>
              </a:rPr>
              <a:t> Monitoring:</a:t>
            </a:r>
            <a:r>
              <a:rPr lang="en-US" sz="1200" b="0" i="0" kern="1200" dirty="0" smtClean="0">
                <a:solidFill>
                  <a:schemeClr val="tx1"/>
                </a:solidFill>
                <a:effectLst/>
                <a:latin typeface="+mn-lt"/>
                <a:ea typeface="+mn-ea"/>
                <a:cs typeface="+mn-cs"/>
              </a:rPr>
              <a:t> A comprehensive monitoring solution that offers detailed insights into Kubernetes clusters, including resource usage, application performance, and infrastructure metrics.</a:t>
            </a:r>
          </a:p>
          <a:p>
            <a:r>
              <a:rPr lang="en-US" sz="1200" b="1" i="0" kern="1200" dirty="0" smtClean="0">
                <a:solidFill>
                  <a:schemeClr val="tx1"/>
                </a:solidFill>
                <a:effectLst/>
                <a:latin typeface="+mn-lt"/>
                <a:ea typeface="+mn-ea"/>
                <a:cs typeface="+mn-cs"/>
              </a:rPr>
              <a:t>Kubernetes Dashboard:</a:t>
            </a:r>
            <a:r>
              <a:rPr lang="en-US" sz="1200" b="0" i="0" kern="1200" dirty="0" smtClean="0">
                <a:solidFill>
                  <a:schemeClr val="tx1"/>
                </a:solidFill>
                <a:effectLst/>
                <a:latin typeface="+mn-lt"/>
                <a:ea typeface="+mn-ea"/>
                <a:cs typeface="+mn-cs"/>
              </a:rPr>
              <a:t> A simple web-based UI for viewing and managing your Kubernetes cluster. It provides an overview of resources, deployments, and pod health.</a:t>
            </a:r>
          </a:p>
          <a:p>
            <a:r>
              <a:rPr lang="en-US" sz="1200" b="1" i="0" kern="1200" dirty="0" smtClean="0">
                <a:solidFill>
                  <a:schemeClr val="tx1"/>
                </a:solidFill>
                <a:effectLst/>
                <a:latin typeface="+mn-lt"/>
                <a:ea typeface="+mn-ea"/>
                <a:cs typeface="+mn-cs"/>
              </a:rPr>
              <a:t>Prometheus: </a:t>
            </a:r>
            <a:r>
              <a:rPr lang="en-US" sz="1200" b="0" i="0" kern="1200" dirty="0" smtClean="0">
                <a:solidFill>
                  <a:schemeClr val="tx1"/>
                </a:solidFill>
                <a:effectLst/>
                <a:latin typeface="+mn-lt"/>
                <a:ea typeface="+mn-ea"/>
                <a:cs typeface="+mn-cs"/>
              </a:rPr>
              <a:t>A popular open-source monitoring system that collects and stores metrics from containerized applications and Kubernetes resources.</a:t>
            </a:r>
          </a:p>
          <a:p>
            <a:r>
              <a:rPr lang="en-US" sz="1200" b="1" i="0" kern="1200" dirty="0" err="1" smtClean="0">
                <a:solidFill>
                  <a:schemeClr val="tx1"/>
                </a:solidFill>
                <a:effectLst/>
                <a:latin typeface="+mn-lt"/>
                <a:ea typeface="+mn-ea"/>
                <a:cs typeface="+mn-cs"/>
              </a:rPr>
              <a:t>Grafana</a:t>
            </a:r>
            <a:r>
              <a:rPr lang="en-US" sz="1200" b="0" i="0" kern="1200" dirty="0" smtClean="0">
                <a:solidFill>
                  <a:schemeClr val="tx1"/>
                </a:solidFill>
                <a:effectLst/>
                <a:latin typeface="+mn-lt"/>
                <a:ea typeface="+mn-ea"/>
                <a:cs typeface="+mn-cs"/>
              </a:rPr>
              <a:t>: A visualization tool that allows you to create custom dashboards for visualizing metrics collected by Prometheus and other monitoring tools.</a:t>
            </a:r>
          </a:p>
          <a:p>
            <a:r>
              <a:rPr lang="en-US" sz="1200" b="1" i="0" kern="1200" dirty="0" smtClean="0">
                <a:solidFill>
                  <a:schemeClr val="tx1"/>
                </a:solidFill>
                <a:effectLst/>
                <a:latin typeface="+mn-lt"/>
                <a:ea typeface="+mn-ea"/>
                <a:cs typeface="+mn-cs"/>
              </a:rPr>
              <a:t>Jaeger:</a:t>
            </a:r>
            <a:r>
              <a:rPr lang="en-US" sz="1200" b="0" i="0" kern="1200" dirty="0" smtClean="0">
                <a:solidFill>
                  <a:schemeClr val="tx1"/>
                </a:solidFill>
                <a:effectLst/>
                <a:latin typeface="+mn-lt"/>
                <a:ea typeface="+mn-ea"/>
                <a:cs typeface="+mn-cs"/>
              </a:rPr>
              <a:t> A distributed tracing platform that helps you understand the flow of requests through your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applications. Jaeger can be integrated with Kubernetes to monitor the performance and health of your containerized services.</a:t>
            </a:r>
          </a:p>
          <a:p>
            <a:r>
              <a:rPr lang="en-US" sz="1200" b="0" i="0" kern="1200" dirty="0" smtClean="0">
                <a:solidFill>
                  <a:schemeClr val="tx1"/>
                </a:solidFill>
                <a:effectLst/>
                <a:latin typeface="+mn-lt"/>
                <a:ea typeface="+mn-ea"/>
                <a:cs typeface="+mn-cs"/>
              </a:rPr>
              <a:t>3. Kubernetes Security Tools:</a:t>
            </a:r>
          </a:p>
          <a:p>
            <a:r>
              <a:rPr lang="en-US" sz="1200" b="0" i="0" kern="1200" dirty="0" smtClean="0">
                <a:solidFill>
                  <a:schemeClr val="tx1"/>
                </a:solidFill>
                <a:effectLst/>
                <a:latin typeface="+mn-lt"/>
                <a:ea typeface="+mn-ea"/>
                <a:cs typeface="+mn-cs"/>
              </a:rPr>
              <a:t>Security is paramount for any containerized environment. These tools help you harden your Kubernetes cluster and identify potential security vulnerabilities.</a:t>
            </a:r>
          </a:p>
          <a:p>
            <a:r>
              <a:rPr lang="en-US" sz="1200" b="1" i="0" kern="1200" dirty="0" smtClean="0">
                <a:solidFill>
                  <a:schemeClr val="tx1"/>
                </a:solidFill>
                <a:effectLst/>
                <a:latin typeface="+mn-lt"/>
                <a:ea typeface="+mn-ea"/>
                <a:cs typeface="+mn-cs"/>
              </a:rPr>
              <a:t>Open Policy Agent (OPA): </a:t>
            </a:r>
            <a:r>
              <a:rPr lang="en-US" sz="1200" b="0" i="0" kern="1200" dirty="0" smtClean="0">
                <a:solidFill>
                  <a:schemeClr val="tx1"/>
                </a:solidFill>
                <a:effectLst/>
                <a:latin typeface="+mn-lt"/>
                <a:ea typeface="+mn-ea"/>
                <a:cs typeface="+mn-cs"/>
              </a:rPr>
              <a:t>A powerful policy engine that allows you to enforce security policies at various levels within your Kubernetes cluster.</a:t>
            </a:r>
          </a:p>
          <a:p>
            <a:r>
              <a:rPr lang="en-US" sz="1200" b="1" i="0" kern="1200" dirty="0" err="1" smtClean="0">
                <a:solidFill>
                  <a:schemeClr val="tx1"/>
                </a:solidFill>
                <a:effectLst/>
                <a:latin typeface="+mn-lt"/>
                <a:ea typeface="+mn-ea"/>
                <a:cs typeface="+mn-cs"/>
              </a:rPr>
              <a:t>KubeLinter</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tool that analyzes Kubernetes YAML files for security best practices and potential vulnerabilities.</a:t>
            </a:r>
          </a:p>
          <a:p>
            <a:r>
              <a:rPr lang="en-US" sz="1200" b="1" i="0" kern="1200" dirty="0" err="1" smtClean="0">
                <a:solidFill>
                  <a:schemeClr val="tx1"/>
                </a:solidFill>
                <a:effectLst/>
                <a:latin typeface="+mn-lt"/>
                <a:ea typeface="+mn-ea"/>
                <a:cs typeface="+mn-cs"/>
              </a:rPr>
              <a:t>Kube</a:t>
            </a:r>
            <a:r>
              <a:rPr lang="en-US" sz="1200" b="1" i="0" kern="1200" dirty="0" smtClean="0">
                <a:solidFill>
                  <a:schemeClr val="tx1"/>
                </a:solidFill>
                <a:effectLst/>
                <a:latin typeface="+mn-lt"/>
                <a:ea typeface="+mn-ea"/>
                <a:cs typeface="+mn-cs"/>
              </a:rPr>
              <a:t>-bench: </a:t>
            </a:r>
            <a:r>
              <a:rPr lang="en-US" sz="1200" b="0" i="0" kern="1200" dirty="0" smtClean="0">
                <a:solidFill>
                  <a:schemeClr val="tx1"/>
                </a:solidFill>
                <a:effectLst/>
                <a:latin typeface="+mn-lt"/>
                <a:ea typeface="+mn-ea"/>
                <a:cs typeface="+mn-cs"/>
              </a:rPr>
              <a:t>A tool that performs security audits of your Kubernetes cluster configuration. It identifies potential security risks and suggests remediation steps.</a:t>
            </a:r>
          </a:p>
          <a:p>
            <a:r>
              <a:rPr lang="en-US" sz="1200" b="1" i="0" kern="1200" dirty="0" err="1" smtClean="0">
                <a:solidFill>
                  <a:schemeClr val="tx1"/>
                </a:solidFill>
                <a:effectLst/>
                <a:latin typeface="+mn-lt"/>
                <a:ea typeface="+mn-ea"/>
                <a:cs typeface="+mn-cs"/>
              </a:rPr>
              <a:t>Kube</a:t>
            </a:r>
            <a:r>
              <a:rPr lang="en-US" sz="1200" b="1" i="0" kern="1200" dirty="0" smtClean="0">
                <a:solidFill>
                  <a:schemeClr val="tx1"/>
                </a:solidFill>
                <a:effectLst/>
                <a:latin typeface="+mn-lt"/>
                <a:ea typeface="+mn-ea"/>
                <a:cs typeface="+mn-cs"/>
              </a:rPr>
              <a:t>-hunter:</a:t>
            </a:r>
            <a:r>
              <a:rPr lang="en-US" sz="1200" b="0" i="0" kern="1200" dirty="0" smtClean="0">
                <a:solidFill>
                  <a:schemeClr val="tx1"/>
                </a:solidFill>
                <a:effectLst/>
                <a:latin typeface="+mn-lt"/>
                <a:ea typeface="+mn-ea"/>
                <a:cs typeface="+mn-cs"/>
              </a:rPr>
              <a:t> A security tool that scans for vulnerabilities in Kubernetes clusters by identifying unauthorized deployments, privileged containers, and misconfigurations.</a:t>
            </a:r>
          </a:p>
          <a:p>
            <a:r>
              <a:rPr lang="en-US" sz="1200" b="1" i="0" kern="1200" dirty="0" err="1" smtClean="0">
                <a:solidFill>
                  <a:schemeClr val="tx1"/>
                </a:solidFill>
                <a:effectLst/>
                <a:latin typeface="+mn-lt"/>
                <a:ea typeface="+mn-ea"/>
                <a:cs typeface="+mn-cs"/>
              </a:rPr>
              <a:t>Terrascan</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 tool used for infrastructure security scanning. It can be integrated with Kubernetes to scan your cluster configuration for security risks.</a:t>
            </a:r>
          </a:p>
          <a:p>
            <a:r>
              <a:rPr lang="en-US" sz="1200" b="0" i="0" kern="1200" dirty="0" smtClean="0">
                <a:solidFill>
                  <a:schemeClr val="tx1"/>
                </a:solidFill>
                <a:effectLst/>
                <a:latin typeface="+mn-lt"/>
                <a:ea typeface="+mn-ea"/>
                <a:cs typeface="+mn-cs"/>
              </a:rPr>
              <a:t>4. Kubernetes Deployment Tools:</a:t>
            </a:r>
          </a:p>
          <a:p>
            <a:r>
              <a:rPr lang="en-US" sz="1200" b="0" i="0" kern="1200" dirty="0" smtClean="0">
                <a:solidFill>
                  <a:schemeClr val="tx1"/>
                </a:solidFill>
                <a:effectLst/>
                <a:latin typeface="+mn-lt"/>
                <a:ea typeface="+mn-ea"/>
                <a:cs typeface="+mn-cs"/>
              </a:rPr>
              <a:t>These tools automate the build, test, and deployment process for your containerized applications, enabling you to streamline your CI/CD (continuous integration/continuous delivery) pipelines.</a:t>
            </a:r>
          </a:p>
          <a:p>
            <a:r>
              <a:rPr lang="en-US" sz="1200" b="1" i="0" kern="1200" dirty="0" smtClean="0">
                <a:solidFill>
                  <a:schemeClr val="tx1"/>
                </a:solidFill>
                <a:effectLst/>
                <a:latin typeface="+mn-lt"/>
                <a:ea typeface="+mn-ea"/>
                <a:cs typeface="+mn-cs"/>
              </a:rPr>
              <a:t>Jenkins: </a:t>
            </a:r>
            <a:r>
              <a:rPr lang="en-US" sz="1200" b="0" i="0" kern="1200" dirty="0" smtClean="0">
                <a:solidFill>
                  <a:schemeClr val="tx1"/>
                </a:solidFill>
                <a:effectLst/>
                <a:latin typeface="+mn-lt"/>
                <a:ea typeface="+mn-ea"/>
                <a:cs typeface="+mn-cs"/>
              </a:rPr>
              <a:t>A popular open-source CI/CD tool that can be used to automate the build, test, and deployment of containerized applications to Kubernetes clusters.</a:t>
            </a:r>
          </a:p>
          <a:p>
            <a:r>
              <a:rPr lang="en-US" sz="1200" b="1" i="0" kern="1200" dirty="0" smtClean="0">
                <a:solidFill>
                  <a:schemeClr val="tx1"/>
                </a:solidFill>
                <a:effectLst/>
                <a:latin typeface="+mn-lt"/>
                <a:ea typeface="+mn-ea"/>
                <a:cs typeface="+mn-cs"/>
              </a:rPr>
              <a:t>Spinnaker</a:t>
            </a:r>
            <a:r>
              <a:rPr lang="en-US" sz="1200" b="0" i="0" kern="1200" dirty="0" smtClean="0">
                <a:solidFill>
                  <a:schemeClr val="tx1"/>
                </a:solidFill>
                <a:effectLst/>
                <a:latin typeface="+mn-lt"/>
                <a:ea typeface="+mn-ea"/>
                <a:cs typeface="+mn-cs"/>
              </a:rPr>
              <a:t>: A powerful CI/CD platform that offers continuous delivery features for deploying containerized applications to Kubernetes.</a:t>
            </a:r>
          </a:p>
          <a:p>
            <a:r>
              <a:rPr lang="en-US" sz="1200" b="1" i="0" kern="1200" dirty="0" smtClean="0">
                <a:solidFill>
                  <a:schemeClr val="tx1"/>
                </a:solidFill>
                <a:effectLst/>
                <a:latin typeface="+mn-lt"/>
                <a:ea typeface="+mn-ea"/>
                <a:cs typeface="+mn-cs"/>
              </a:rPr>
              <a:t>Fluxcd.io</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GitOps</a:t>
            </a:r>
            <a:r>
              <a:rPr lang="en-US" sz="1200" b="0" i="0" kern="1200" dirty="0" smtClean="0">
                <a:solidFill>
                  <a:schemeClr val="tx1"/>
                </a:solidFill>
                <a:effectLst/>
                <a:latin typeface="+mn-lt"/>
                <a:ea typeface="+mn-ea"/>
                <a:cs typeface="+mn-cs"/>
              </a:rPr>
              <a:t> tool that uses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as the source of truth for managing deployments in Kubernetes. It automates the deployment of applications based on changes made to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repositories.</a:t>
            </a:r>
          </a:p>
          <a:p>
            <a:r>
              <a:rPr lang="en-US" sz="1200" b="0" i="0" kern="1200" dirty="0" smtClean="0">
                <a:solidFill>
                  <a:schemeClr val="tx1"/>
                </a:solidFill>
                <a:effectLst/>
                <a:latin typeface="+mn-lt"/>
                <a:ea typeface="+mn-ea"/>
                <a:cs typeface="+mn-cs"/>
              </a:rPr>
              <a:t>Choosing the Right Tools</a:t>
            </a:r>
          </a:p>
          <a:p>
            <a:r>
              <a:rPr lang="en-US" sz="1200" b="0" i="0" kern="1200" dirty="0" smtClean="0">
                <a:solidFill>
                  <a:schemeClr val="tx1"/>
                </a:solidFill>
                <a:effectLst/>
                <a:latin typeface="+mn-lt"/>
                <a:ea typeface="+mn-ea"/>
                <a:cs typeface="+mn-cs"/>
              </a:rPr>
              <a:t>The selection of the best tools depends on your specific needs and use case. Consider factors like the size and complexity of your cluster, your monitoring and security requirements, and your preferred CI/CD pipeline structure. By leveraging the right combination of tools, you can effectively manage your Kubernetes environment, optimize performance, and ensure the reliability and security of your containerized applications.</a:t>
            </a:r>
          </a:p>
          <a:p>
            <a:r>
              <a:rPr lang="en-US" sz="1200" b="1" i="0" kern="1200" dirty="0" smtClean="0">
                <a:solidFill>
                  <a:schemeClr val="tx1"/>
                </a:solidFill>
                <a:effectLst/>
                <a:latin typeface="+mn-lt"/>
                <a:ea typeface="+mn-ea"/>
                <a:cs typeface="+mn-cs"/>
              </a:rPr>
              <a:t>Kubernetes Architecture Best Practices</a:t>
            </a:r>
          </a:p>
          <a:p>
            <a:r>
              <a:rPr lang="en-US" sz="1200" b="0" i="0" kern="1200" dirty="0" smtClean="0">
                <a:solidFill>
                  <a:schemeClr val="tx1"/>
                </a:solidFill>
                <a:effectLst/>
                <a:latin typeface="+mn-lt"/>
                <a:ea typeface="+mn-ea"/>
                <a:cs typeface="+mn-cs"/>
              </a:rPr>
              <a:t>Kubernetes, as a powerful container orchestration platform, provides numerous features and functionalities to manage containerized applications effectively. To optimize your Kubernetes deployments and ensure maximum performance, reliability, and security, it's essential to adhere to best practices.</a:t>
            </a:r>
          </a:p>
          <a:p>
            <a:r>
              <a:rPr lang="en-US" sz="1200" b="0" i="0" kern="1200" dirty="0" smtClean="0">
                <a:solidFill>
                  <a:schemeClr val="tx1"/>
                </a:solidFill>
                <a:effectLst/>
                <a:latin typeface="+mn-lt"/>
                <a:ea typeface="+mn-ea"/>
                <a:cs typeface="+mn-cs"/>
              </a:rPr>
              <a:t>1. Utilizing Namespaces:</a:t>
            </a:r>
          </a:p>
          <a:p>
            <a:r>
              <a:rPr lang="en-US" sz="1200" b="1" i="0" kern="1200" dirty="0" smtClean="0">
                <a:solidFill>
                  <a:schemeClr val="tx1"/>
                </a:solidFill>
                <a:effectLst/>
                <a:latin typeface="+mn-lt"/>
                <a:ea typeface="+mn-ea"/>
                <a:cs typeface="+mn-cs"/>
              </a:rPr>
              <a:t>Logical Isolation:</a:t>
            </a:r>
            <a:r>
              <a:rPr lang="en-US" sz="1200" b="0" i="0" kern="1200" dirty="0" smtClean="0">
                <a:solidFill>
                  <a:schemeClr val="tx1"/>
                </a:solidFill>
                <a:effectLst/>
                <a:latin typeface="+mn-lt"/>
                <a:ea typeface="+mn-ea"/>
                <a:cs typeface="+mn-cs"/>
              </a:rPr>
              <a:t> Namespaces offer a way to logically divide your cluster into distinct environments or projects.</a:t>
            </a:r>
          </a:p>
          <a:p>
            <a:r>
              <a:rPr lang="en-US" sz="1200" b="1" i="0" kern="1200" dirty="0" smtClean="0">
                <a:solidFill>
                  <a:schemeClr val="tx1"/>
                </a:solidFill>
                <a:effectLst/>
                <a:latin typeface="+mn-lt"/>
                <a:ea typeface="+mn-ea"/>
                <a:cs typeface="+mn-cs"/>
              </a:rPr>
              <a:t>Resource Management:</a:t>
            </a:r>
            <a:r>
              <a:rPr lang="en-US" sz="1200" b="0" i="0" kern="1200" dirty="0" smtClean="0">
                <a:solidFill>
                  <a:schemeClr val="tx1"/>
                </a:solidFill>
                <a:effectLst/>
                <a:latin typeface="+mn-lt"/>
                <a:ea typeface="+mn-ea"/>
                <a:cs typeface="+mn-cs"/>
              </a:rPr>
              <a:t> They help manage resources more efficiently by isolating different teams or applications.</a:t>
            </a:r>
          </a:p>
          <a:p>
            <a:r>
              <a:rPr lang="en-US" sz="1200" b="1" i="0" kern="1200" dirty="0" smtClean="0">
                <a:solidFill>
                  <a:schemeClr val="tx1"/>
                </a:solidFill>
                <a:effectLst/>
                <a:latin typeface="+mn-lt"/>
                <a:ea typeface="+mn-ea"/>
                <a:cs typeface="+mn-cs"/>
              </a:rPr>
              <a:t>Security:</a:t>
            </a:r>
            <a:r>
              <a:rPr lang="en-US" sz="1200" b="0" i="0" kern="1200" dirty="0" smtClean="0">
                <a:solidFill>
                  <a:schemeClr val="tx1"/>
                </a:solidFill>
                <a:effectLst/>
                <a:latin typeface="+mn-lt"/>
                <a:ea typeface="+mn-ea"/>
                <a:cs typeface="+mn-cs"/>
              </a:rPr>
              <a:t> Namespaces can be used to implement role-based access control (RBAC) and restrict access to specific resources.</a:t>
            </a:r>
          </a:p>
          <a:p>
            <a:r>
              <a:rPr lang="en-US" sz="1200" b="0" i="0" kern="1200" dirty="0" smtClean="0">
                <a:solidFill>
                  <a:schemeClr val="tx1"/>
                </a:solidFill>
                <a:effectLst/>
                <a:latin typeface="+mn-lt"/>
                <a:ea typeface="+mn-ea"/>
                <a:cs typeface="+mn-cs"/>
              </a:rPr>
              <a:t>2. Implementing Readiness and Liveness Probes:</a:t>
            </a:r>
          </a:p>
          <a:p>
            <a:r>
              <a:rPr lang="en-US" sz="1200" b="1" i="0" kern="1200" dirty="0" smtClean="0">
                <a:solidFill>
                  <a:schemeClr val="tx1"/>
                </a:solidFill>
                <a:effectLst/>
                <a:latin typeface="+mn-lt"/>
                <a:ea typeface="+mn-ea"/>
                <a:cs typeface="+mn-cs"/>
              </a:rPr>
              <a:t>Health Checks:</a:t>
            </a:r>
            <a:r>
              <a:rPr lang="en-US" sz="1200" b="0" i="0" kern="1200" dirty="0" smtClean="0">
                <a:solidFill>
                  <a:schemeClr val="tx1"/>
                </a:solidFill>
                <a:effectLst/>
                <a:latin typeface="+mn-lt"/>
                <a:ea typeface="+mn-ea"/>
                <a:cs typeface="+mn-cs"/>
              </a:rPr>
              <a:t> Readiness probes check if a pod is ready to receive traffic, while liveness probes ensure the container is still running and healthy.</a:t>
            </a:r>
          </a:p>
          <a:p>
            <a:r>
              <a:rPr lang="en-US" sz="1200" b="1" i="0" kern="1200" dirty="0" smtClean="0">
                <a:solidFill>
                  <a:schemeClr val="tx1"/>
                </a:solidFill>
                <a:effectLst/>
                <a:latin typeface="+mn-lt"/>
                <a:ea typeface="+mn-ea"/>
                <a:cs typeface="+mn-cs"/>
              </a:rPr>
              <a:t>Automatic Restart:</a:t>
            </a:r>
            <a:r>
              <a:rPr lang="en-US" sz="1200" b="0" i="0" kern="1200" dirty="0" smtClean="0">
                <a:solidFill>
                  <a:schemeClr val="tx1"/>
                </a:solidFill>
                <a:effectLst/>
                <a:latin typeface="+mn-lt"/>
                <a:ea typeface="+mn-ea"/>
                <a:cs typeface="+mn-cs"/>
              </a:rPr>
              <a:t> Kubernetes can automatically restart pods that fail liveness probes or are not ready to receive traffic.</a:t>
            </a:r>
          </a:p>
          <a:p>
            <a:r>
              <a:rPr lang="en-US" sz="1200" b="0" i="0" kern="1200" dirty="0" smtClean="0">
                <a:solidFill>
                  <a:schemeClr val="tx1"/>
                </a:solidFill>
                <a:effectLst/>
                <a:latin typeface="+mn-lt"/>
                <a:ea typeface="+mn-ea"/>
                <a:cs typeface="+mn-cs"/>
              </a:rPr>
              <a:t>3. Setting Resource Requests and Limits:</a:t>
            </a:r>
          </a:p>
          <a:p>
            <a:r>
              <a:rPr lang="en-US" sz="1200" b="1" i="0" kern="1200" dirty="0" smtClean="0">
                <a:solidFill>
                  <a:schemeClr val="tx1"/>
                </a:solidFill>
                <a:effectLst/>
                <a:latin typeface="+mn-lt"/>
                <a:ea typeface="+mn-ea"/>
                <a:cs typeface="+mn-cs"/>
              </a:rPr>
              <a:t>Resource Allocation:</a:t>
            </a:r>
            <a:r>
              <a:rPr lang="en-US" sz="1200" b="0" i="0" kern="1200" dirty="0" smtClean="0">
                <a:solidFill>
                  <a:schemeClr val="tx1"/>
                </a:solidFill>
                <a:effectLst/>
                <a:latin typeface="+mn-lt"/>
                <a:ea typeface="+mn-ea"/>
                <a:cs typeface="+mn-cs"/>
              </a:rPr>
              <a:t> Define the minimum and maximum resources (CPU and memory) that a pod requires.</a:t>
            </a:r>
          </a:p>
          <a:p>
            <a:r>
              <a:rPr lang="en-US" sz="1200" b="1" i="0" kern="1200" dirty="0" smtClean="0">
                <a:solidFill>
                  <a:schemeClr val="tx1"/>
                </a:solidFill>
                <a:effectLst/>
                <a:latin typeface="+mn-lt"/>
                <a:ea typeface="+mn-ea"/>
                <a:cs typeface="+mn-cs"/>
              </a:rPr>
              <a:t>Preventing Overutilization: </a:t>
            </a:r>
            <a:r>
              <a:rPr lang="en-US" sz="1200" b="0" i="0" kern="1200" dirty="0" smtClean="0">
                <a:solidFill>
                  <a:schemeClr val="tx1"/>
                </a:solidFill>
                <a:effectLst/>
                <a:latin typeface="+mn-lt"/>
                <a:ea typeface="+mn-ea"/>
                <a:cs typeface="+mn-cs"/>
              </a:rPr>
              <a:t>Setting limits helps prevent pods from consuming excessive resources and impacting other applications.</a:t>
            </a:r>
          </a:p>
          <a:p>
            <a:r>
              <a:rPr lang="en-US" sz="1200" b="1" i="0" kern="1200" dirty="0" smtClean="0">
                <a:solidFill>
                  <a:schemeClr val="tx1"/>
                </a:solidFill>
                <a:effectLst/>
                <a:latin typeface="+mn-lt"/>
                <a:ea typeface="+mn-ea"/>
                <a:cs typeface="+mn-cs"/>
              </a:rPr>
              <a:t>Quality of Service</a:t>
            </a:r>
            <a:r>
              <a:rPr lang="en-US" sz="1200" b="0" i="0" kern="1200" dirty="0" smtClean="0">
                <a:solidFill>
                  <a:schemeClr val="tx1"/>
                </a:solidFill>
                <a:effectLst/>
                <a:latin typeface="+mn-lt"/>
                <a:ea typeface="+mn-ea"/>
                <a:cs typeface="+mn-cs"/>
              </a:rPr>
              <a:t>: Guaranteeing a certain level of performance for critical applications.</a:t>
            </a:r>
          </a:p>
          <a:p>
            <a:r>
              <a:rPr lang="en-US" sz="1200" b="0" i="0" kern="1200" dirty="0" smtClean="0">
                <a:solidFill>
                  <a:schemeClr val="tx1"/>
                </a:solidFill>
                <a:effectLst/>
                <a:latin typeface="+mn-lt"/>
                <a:ea typeface="+mn-ea"/>
                <a:cs typeface="+mn-cs"/>
              </a:rPr>
              <a:t>4. Leveraging High-Level Deployment Objects:</a:t>
            </a:r>
          </a:p>
          <a:p>
            <a:r>
              <a:rPr lang="en-US" sz="1200" b="1" i="0" kern="1200" dirty="0" smtClean="0">
                <a:solidFill>
                  <a:schemeClr val="tx1"/>
                </a:solidFill>
                <a:effectLst/>
                <a:latin typeface="+mn-lt"/>
                <a:ea typeface="+mn-ea"/>
                <a:cs typeface="+mn-cs"/>
              </a:rPr>
              <a:t>Abstractions: </a:t>
            </a:r>
            <a:r>
              <a:rPr lang="en-US" sz="1200" b="0" i="0" kern="1200" dirty="0" smtClean="0">
                <a:solidFill>
                  <a:schemeClr val="tx1"/>
                </a:solidFill>
                <a:effectLst/>
                <a:latin typeface="+mn-lt"/>
                <a:ea typeface="+mn-ea"/>
                <a:cs typeface="+mn-cs"/>
              </a:rPr>
              <a:t>Use higher-level deployment objects like Deployments, </a:t>
            </a:r>
            <a:r>
              <a:rPr lang="en-US" sz="1200" b="0" i="0" kern="1200" dirty="0" err="1" smtClean="0">
                <a:solidFill>
                  <a:schemeClr val="tx1"/>
                </a:solidFill>
                <a:effectLst/>
                <a:latin typeface="+mn-lt"/>
                <a:ea typeface="+mn-ea"/>
                <a:cs typeface="+mn-cs"/>
              </a:rPr>
              <a:t>ReplicaSets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StatefulSets</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DaemonSets</a:t>
            </a:r>
            <a:r>
              <a:rPr lang="en-US" sz="1200" b="0" i="0" kern="1200" dirty="0" smtClean="0">
                <a:solidFill>
                  <a:schemeClr val="tx1"/>
                </a:solidFill>
                <a:effectLst/>
                <a:latin typeface="+mn-lt"/>
                <a:ea typeface="+mn-ea"/>
                <a:cs typeface="+mn-cs"/>
              </a:rPr>
              <a:t> to simplify application management.</a:t>
            </a:r>
          </a:p>
          <a:p>
            <a:r>
              <a:rPr lang="en-US" sz="1200" b="1" i="0" kern="1200" dirty="0" smtClean="0">
                <a:solidFill>
                  <a:schemeClr val="tx1"/>
                </a:solidFill>
                <a:effectLst/>
                <a:latin typeface="+mn-lt"/>
                <a:ea typeface="+mn-ea"/>
                <a:cs typeface="+mn-cs"/>
              </a:rPr>
              <a:t>Declarative Configuration:</a:t>
            </a:r>
            <a:r>
              <a:rPr lang="en-US" sz="1200" b="0" i="0" kern="1200" dirty="0" smtClean="0">
                <a:solidFill>
                  <a:schemeClr val="tx1"/>
                </a:solidFill>
                <a:effectLst/>
                <a:latin typeface="+mn-lt"/>
                <a:ea typeface="+mn-ea"/>
                <a:cs typeface="+mn-cs"/>
              </a:rPr>
              <a:t> Describe the desired state of your application, and Kubernetes will automatically reconcile the actual state to match the desired one.</a:t>
            </a:r>
          </a:p>
          <a:p>
            <a:r>
              <a:rPr lang="en-US" sz="1200" b="1" i="0" kern="1200" dirty="0" smtClean="0">
                <a:solidFill>
                  <a:schemeClr val="tx1"/>
                </a:solidFill>
                <a:effectLst/>
                <a:latin typeface="+mn-lt"/>
                <a:ea typeface="+mn-ea"/>
                <a:cs typeface="+mn-cs"/>
              </a:rPr>
              <a:t>Rolling Updates:</a:t>
            </a:r>
            <a:r>
              <a:rPr lang="en-US" sz="1200" b="0" i="0" kern="1200" dirty="0" smtClean="0">
                <a:solidFill>
                  <a:schemeClr val="tx1"/>
                </a:solidFill>
                <a:effectLst/>
                <a:latin typeface="+mn-lt"/>
                <a:ea typeface="+mn-ea"/>
                <a:cs typeface="+mn-cs"/>
              </a:rPr>
              <a:t> Easily update applications without downtime using features like rolling updates.</a:t>
            </a:r>
          </a:p>
          <a:p>
            <a:r>
              <a:rPr lang="en-US" sz="1200" b="0" i="0" kern="1200" dirty="0" smtClean="0">
                <a:solidFill>
                  <a:schemeClr val="tx1"/>
                </a:solidFill>
                <a:effectLst/>
                <a:latin typeface="+mn-lt"/>
                <a:ea typeface="+mn-ea"/>
                <a:cs typeface="+mn-cs"/>
              </a:rPr>
              <a:t>5. Distributing Workloads Across Multiple Nodes:</a:t>
            </a:r>
          </a:p>
          <a:p>
            <a:r>
              <a:rPr lang="en-US" sz="1200" b="1" i="0" kern="1200" dirty="0" smtClean="0">
                <a:solidFill>
                  <a:schemeClr val="tx1"/>
                </a:solidFill>
                <a:effectLst/>
                <a:latin typeface="+mn-lt"/>
                <a:ea typeface="+mn-ea"/>
                <a:cs typeface="+mn-cs"/>
              </a:rPr>
              <a:t>Availability: </a:t>
            </a:r>
            <a:r>
              <a:rPr lang="en-US" sz="1200" b="0" i="0" kern="1200" dirty="0" smtClean="0">
                <a:solidFill>
                  <a:schemeClr val="tx1"/>
                </a:solidFill>
                <a:effectLst/>
                <a:latin typeface="+mn-lt"/>
                <a:ea typeface="+mn-ea"/>
                <a:cs typeface="+mn-cs"/>
              </a:rPr>
              <a:t>Spread pods across multiple nodes to improve fault tolerance and availability.</a:t>
            </a:r>
          </a:p>
          <a:p>
            <a:r>
              <a:rPr lang="en-US" sz="1200" b="1" i="0" kern="1200" dirty="0" smtClean="0">
                <a:solidFill>
                  <a:schemeClr val="tx1"/>
                </a:solidFill>
                <a:effectLst/>
                <a:latin typeface="+mn-lt"/>
                <a:ea typeface="+mn-ea"/>
                <a:cs typeface="+mn-cs"/>
              </a:rPr>
              <a:t>Load Balancing:</a:t>
            </a:r>
            <a:r>
              <a:rPr lang="en-US" sz="1200" b="0" i="0" kern="1200" dirty="0" smtClean="0">
                <a:solidFill>
                  <a:schemeClr val="tx1"/>
                </a:solidFill>
                <a:effectLst/>
                <a:latin typeface="+mn-lt"/>
                <a:ea typeface="+mn-ea"/>
                <a:cs typeface="+mn-cs"/>
              </a:rPr>
              <a:t> Distribute traffic evenly across pods to prevent overloading individual nodes.</a:t>
            </a:r>
          </a:p>
          <a:p>
            <a:r>
              <a:rPr lang="en-US" sz="1200" b="1" i="0" kern="1200" dirty="0" smtClean="0">
                <a:solidFill>
                  <a:schemeClr val="tx1"/>
                </a:solidFill>
                <a:effectLst/>
                <a:latin typeface="+mn-lt"/>
                <a:ea typeface="+mn-ea"/>
                <a:cs typeface="+mn-cs"/>
              </a:rPr>
              <a:t>Resource Optimization: </a:t>
            </a:r>
            <a:r>
              <a:rPr lang="en-US" sz="1200" b="0" i="0" kern="1200" dirty="0" smtClean="0">
                <a:solidFill>
                  <a:schemeClr val="tx1"/>
                </a:solidFill>
                <a:effectLst/>
                <a:latin typeface="+mn-lt"/>
                <a:ea typeface="+mn-ea"/>
                <a:cs typeface="+mn-cs"/>
              </a:rPr>
              <a:t>Ensure efficient utilization of resources across the cluster.</a:t>
            </a:r>
          </a:p>
          <a:p>
            <a:r>
              <a:rPr lang="en-US" sz="1200" b="0" i="0" kern="1200" dirty="0" smtClean="0">
                <a:solidFill>
                  <a:schemeClr val="tx1"/>
                </a:solidFill>
                <a:effectLst/>
                <a:latin typeface="+mn-lt"/>
                <a:ea typeface="+mn-ea"/>
                <a:cs typeface="+mn-cs"/>
              </a:rPr>
              <a:t>6. Implementing Role-Based Access Control (RBAC):</a:t>
            </a:r>
          </a:p>
          <a:p>
            <a:r>
              <a:rPr lang="en-US" sz="1200" b="1" i="0" kern="1200" dirty="0" smtClean="0">
                <a:solidFill>
                  <a:schemeClr val="tx1"/>
                </a:solidFill>
                <a:effectLst/>
                <a:latin typeface="+mn-lt"/>
                <a:ea typeface="+mn-ea"/>
                <a:cs typeface="+mn-cs"/>
              </a:rPr>
              <a:t>Security:</a:t>
            </a:r>
            <a:r>
              <a:rPr lang="en-US" sz="1200" b="0" i="0" kern="1200" dirty="0" smtClean="0">
                <a:solidFill>
                  <a:schemeClr val="tx1"/>
                </a:solidFill>
                <a:effectLst/>
                <a:latin typeface="+mn-lt"/>
                <a:ea typeface="+mn-ea"/>
                <a:cs typeface="+mn-cs"/>
              </a:rPr>
              <a:t> Restrict access to resources based on user roles and permissions.</a:t>
            </a:r>
          </a:p>
          <a:p>
            <a:r>
              <a:rPr lang="en-US" sz="1200" b="1" i="0" kern="1200" dirty="0" smtClean="0">
                <a:solidFill>
                  <a:schemeClr val="tx1"/>
                </a:solidFill>
                <a:effectLst/>
                <a:latin typeface="+mn-lt"/>
                <a:ea typeface="+mn-ea"/>
                <a:cs typeface="+mn-cs"/>
              </a:rPr>
              <a:t>Granular Control: </a:t>
            </a:r>
            <a:r>
              <a:rPr lang="en-US" sz="1200" b="0" i="0" kern="1200" dirty="0" smtClean="0">
                <a:solidFill>
                  <a:schemeClr val="tx1"/>
                </a:solidFill>
                <a:effectLst/>
                <a:latin typeface="+mn-lt"/>
                <a:ea typeface="+mn-ea"/>
                <a:cs typeface="+mn-cs"/>
              </a:rPr>
              <a:t>Grant specific permissions to different users or groups, preventing unauthorized access.</a:t>
            </a:r>
          </a:p>
          <a:p>
            <a:r>
              <a:rPr lang="en-US" sz="1200" b="1" i="0" kern="1200" dirty="0" smtClean="0">
                <a:solidFill>
                  <a:schemeClr val="tx1"/>
                </a:solidFill>
                <a:effectLst/>
                <a:latin typeface="+mn-lt"/>
                <a:ea typeface="+mn-ea"/>
                <a:cs typeface="+mn-cs"/>
              </a:rPr>
              <a:t>Compliance: </a:t>
            </a:r>
            <a:r>
              <a:rPr lang="en-US" sz="1200" b="0" i="0" kern="1200" dirty="0" smtClean="0">
                <a:solidFill>
                  <a:schemeClr val="tx1"/>
                </a:solidFill>
                <a:effectLst/>
                <a:latin typeface="+mn-lt"/>
                <a:ea typeface="+mn-ea"/>
                <a:cs typeface="+mn-cs"/>
              </a:rPr>
              <a:t>Ensure compliance with security regulations and best practices.</a:t>
            </a:r>
          </a:p>
          <a:p>
            <a:r>
              <a:rPr lang="en-US" sz="1200" b="0" i="0" kern="1200" dirty="0" smtClean="0">
                <a:solidFill>
                  <a:schemeClr val="tx1"/>
                </a:solidFill>
                <a:effectLst/>
                <a:latin typeface="+mn-lt"/>
                <a:ea typeface="+mn-ea"/>
                <a:cs typeface="+mn-cs"/>
              </a:rPr>
              <a:t>7. Considering Cloud Services for External Hosting:</a:t>
            </a:r>
          </a:p>
          <a:p>
            <a:r>
              <a:rPr lang="en-US" sz="1200" b="1" i="0" kern="1200" dirty="0" smtClean="0">
                <a:solidFill>
                  <a:schemeClr val="tx1"/>
                </a:solidFill>
                <a:effectLst/>
                <a:latin typeface="+mn-lt"/>
                <a:ea typeface="+mn-ea"/>
                <a:cs typeface="+mn-cs"/>
              </a:rPr>
              <a:t>Managed Kubernetes:</a:t>
            </a:r>
            <a:r>
              <a:rPr lang="en-US" sz="1200" b="0" i="0" kern="1200" dirty="0" smtClean="0">
                <a:solidFill>
                  <a:schemeClr val="tx1"/>
                </a:solidFill>
                <a:effectLst/>
                <a:latin typeface="+mn-lt"/>
                <a:ea typeface="+mn-ea"/>
                <a:cs typeface="+mn-cs"/>
              </a:rPr>
              <a:t> Utilize cloud-managed Kubernetes services like AWS EKS, Azure AKS, or Google Kubernetes Engine for simplified management and scalability.</a:t>
            </a:r>
          </a:p>
          <a:p>
            <a:r>
              <a:rPr lang="en-US" sz="1200" b="1" i="0" kern="1200" dirty="0" smtClean="0">
                <a:solidFill>
                  <a:schemeClr val="tx1"/>
                </a:solidFill>
                <a:effectLst/>
                <a:latin typeface="+mn-lt"/>
                <a:ea typeface="+mn-ea"/>
                <a:cs typeface="+mn-cs"/>
              </a:rPr>
              <a:t>Additional Features:</a:t>
            </a:r>
            <a:r>
              <a:rPr lang="en-US" sz="1200" b="0" i="0" kern="1200" dirty="0" smtClean="0">
                <a:solidFill>
                  <a:schemeClr val="tx1"/>
                </a:solidFill>
                <a:effectLst/>
                <a:latin typeface="+mn-lt"/>
                <a:ea typeface="+mn-ea"/>
                <a:cs typeface="+mn-cs"/>
              </a:rPr>
              <a:t> Benefit from built-in features such as load balancing, auto-scaling, and integrated monitoring tools.</a:t>
            </a:r>
          </a:p>
          <a:p>
            <a:r>
              <a:rPr lang="en-US" sz="1200" b="0" i="0" kern="1200" dirty="0" smtClean="0">
                <a:solidFill>
                  <a:schemeClr val="tx1"/>
                </a:solidFill>
                <a:effectLst/>
                <a:latin typeface="+mn-lt"/>
                <a:ea typeface="+mn-ea"/>
                <a:cs typeface="+mn-cs"/>
              </a:rPr>
              <a:t>8. Regularly Updating to the Latest Version:</a:t>
            </a:r>
          </a:p>
          <a:p>
            <a:r>
              <a:rPr lang="en-US" sz="1200" b="1" i="0" kern="1200" dirty="0" smtClean="0">
                <a:solidFill>
                  <a:schemeClr val="tx1"/>
                </a:solidFill>
                <a:effectLst/>
                <a:latin typeface="+mn-lt"/>
                <a:ea typeface="+mn-ea"/>
                <a:cs typeface="+mn-cs"/>
              </a:rPr>
              <a:t>Security Patches:</a:t>
            </a:r>
            <a:r>
              <a:rPr lang="en-US" sz="1200" b="0" i="0" kern="1200" dirty="0" smtClean="0">
                <a:solidFill>
                  <a:schemeClr val="tx1"/>
                </a:solidFill>
                <a:effectLst/>
                <a:latin typeface="+mn-lt"/>
                <a:ea typeface="+mn-ea"/>
                <a:cs typeface="+mn-cs"/>
              </a:rPr>
              <a:t> Stay up-to-date with the latest Kubernetes versions to benefit from security patches and bug fixes.</a:t>
            </a:r>
          </a:p>
          <a:p>
            <a:r>
              <a:rPr lang="en-US" sz="1200" b="1" i="0" kern="1200" dirty="0" smtClean="0">
                <a:solidFill>
                  <a:schemeClr val="tx1"/>
                </a:solidFill>
                <a:effectLst/>
                <a:latin typeface="+mn-lt"/>
                <a:ea typeface="+mn-ea"/>
                <a:cs typeface="+mn-cs"/>
              </a:rPr>
              <a:t>New Features: </a:t>
            </a:r>
            <a:r>
              <a:rPr lang="en-US" sz="1200" b="0" i="0" kern="1200" dirty="0" smtClean="0">
                <a:solidFill>
                  <a:schemeClr val="tx1"/>
                </a:solidFill>
                <a:effectLst/>
                <a:latin typeface="+mn-lt"/>
                <a:ea typeface="+mn-ea"/>
                <a:cs typeface="+mn-cs"/>
              </a:rPr>
              <a:t>Access new features and enhancements introduced in newer versions.</a:t>
            </a:r>
          </a:p>
          <a:p>
            <a:r>
              <a:rPr lang="en-US" sz="1200" b="1" i="0" kern="1200" dirty="0" smtClean="0">
                <a:solidFill>
                  <a:schemeClr val="tx1"/>
                </a:solidFill>
                <a:effectLst/>
                <a:latin typeface="+mn-lt"/>
                <a:ea typeface="+mn-ea"/>
                <a:cs typeface="+mn-cs"/>
              </a:rPr>
              <a:t>Improved Performance: </a:t>
            </a:r>
            <a:r>
              <a:rPr lang="en-US" sz="1200" b="0" i="0" kern="1200" dirty="0" smtClean="0">
                <a:solidFill>
                  <a:schemeClr val="tx1"/>
                </a:solidFill>
                <a:effectLst/>
                <a:latin typeface="+mn-lt"/>
                <a:ea typeface="+mn-ea"/>
                <a:cs typeface="+mn-cs"/>
              </a:rPr>
              <a:t>Enjoy performance improvements and optimizations.</a:t>
            </a:r>
          </a:p>
          <a:p>
            <a:r>
              <a:rPr lang="en-US" sz="1200" b="0" i="0" kern="1200" dirty="0" smtClean="0">
                <a:solidFill>
                  <a:schemeClr val="tx1"/>
                </a:solidFill>
                <a:effectLst/>
                <a:latin typeface="+mn-lt"/>
                <a:ea typeface="+mn-ea"/>
                <a:cs typeface="+mn-cs"/>
              </a:rPr>
              <a:t>9. Monitoring Cluster Resources and Auditing Policy Logs:</a:t>
            </a:r>
          </a:p>
          <a:p>
            <a:r>
              <a:rPr lang="en-US" sz="1200" b="1" i="0" kern="1200" dirty="0" smtClean="0">
                <a:solidFill>
                  <a:schemeClr val="tx1"/>
                </a:solidFill>
                <a:effectLst/>
                <a:latin typeface="+mn-lt"/>
                <a:ea typeface="+mn-ea"/>
                <a:cs typeface="+mn-cs"/>
              </a:rPr>
              <a:t>Troubleshooting: </a:t>
            </a:r>
            <a:r>
              <a:rPr lang="en-US" sz="1200" b="0" i="0" kern="1200" dirty="0" smtClean="0">
                <a:solidFill>
                  <a:schemeClr val="tx1"/>
                </a:solidFill>
                <a:effectLst/>
                <a:latin typeface="+mn-lt"/>
                <a:ea typeface="+mn-ea"/>
                <a:cs typeface="+mn-cs"/>
              </a:rPr>
              <a:t>Monitor resource usage, identify bottlenecks, and troubleshoot performance issues.</a:t>
            </a:r>
          </a:p>
          <a:p>
            <a:r>
              <a:rPr lang="en-US" sz="1200" b="1" i="0" kern="1200" dirty="0" smtClean="0">
                <a:solidFill>
                  <a:schemeClr val="tx1"/>
                </a:solidFill>
                <a:effectLst/>
                <a:latin typeface="+mn-lt"/>
                <a:ea typeface="+mn-ea"/>
                <a:cs typeface="+mn-cs"/>
              </a:rPr>
              <a:t>Security:</a:t>
            </a:r>
            <a:r>
              <a:rPr lang="en-US" sz="1200" b="0" i="0" kern="1200" dirty="0" smtClean="0">
                <a:solidFill>
                  <a:schemeClr val="tx1"/>
                </a:solidFill>
                <a:effectLst/>
                <a:latin typeface="+mn-lt"/>
                <a:ea typeface="+mn-ea"/>
                <a:cs typeface="+mn-cs"/>
              </a:rPr>
              <a:t> Audit policy logs to detect and address security threats.</a:t>
            </a:r>
          </a:p>
          <a:p>
            <a:r>
              <a:rPr lang="en-US" sz="1200" b="1" i="0" kern="1200" dirty="0" smtClean="0">
                <a:solidFill>
                  <a:schemeClr val="tx1"/>
                </a:solidFill>
                <a:effectLst/>
                <a:latin typeface="+mn-lt"/>
                <a:ea typeface="+mn-ea"/>
                <a:cs typeface="+mn-cs"/>
              </a:rPr>
              <a:t>Optimization: </a:t>
            </a:r>
            <a:r>
              <a:rPr lang="en-US" sz="1200" b="0" i="0" kern="1200" dirty="0" smtClean="0">
                <a:solidFill>
                  <a:schemeClr val="tx1"/>
                </a:solidFill>
                <a:effectLst/>
                <a:latin typeface="+mn-lt"/>
                <a:ea typeface="+mn-ea"/>
                <a:cs typeface="+mn-cs"/>
              </a:rPr>
              <a:t>Make data-driven decisions to improve cluster efficiency and resource allocation.</a:t>
            </a:r>
          </a:p>
          <a:p>
            <a:r>
              <a:rPr lang="en-US" sz="1200" b="0" i="0" kern="1200" dirty="0" smtClean="0">
                <a:solidFill>
                  <a:schemeClr val="tx1"/>
                </a:solidFill>
                <a:effectLst/>
                <a:latin typeface="+mn-lt"/>
                <a:ea typeface="+mn-ea"/>
                <a:cs typeface="+mn-cs"/>
              </a:rPr>
              <a:t>10. Employing Version Control for Configuration Files:</a:t>
            </a:r>
          </a:p>
          <a:p>
            <a:r>
              <a:rPr lang="en-US" sz="1200" b="1" i="0" kern="1200" dirty="0" smtClean="0">
                <a:solidFill>
                  <a:schemeClr val="tx1"/>
                </a:solidFill>
                <a:effectLst/>
                <a:latin typeface="+mn-lt"/>
                <a:ea typeface="+mn-ea"/>
                <a:cs typeface="+mn-cs"/>
              </a:rPr>
              <a:t>Collaboration: </a:t>
            </a:r>
            <a:r>
              <a:rPr lang="en-US" sz="1200" b="0" i="0" kern="1200" dirty="0" smtClean="0">
                <a:solidFill>
                  <a:schemeClr val="tx1"/>
                </a:solidFill>
                <a:effectLst/>
                <a:latin typeface="+mn-lt"/>
                <a:ea typeface="+mn-ea"/>
                <a:cs typeface="+mn-cs"/>
              </a:rPr>
              <a:t>Use version control systems like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to manage Kubernetes configuration files collaboratively.</a:t>
            </a:r>
          </a:p>
          <a:p>
            <a:r>
              <a:rPr lang="en-US" sz="1200" b="1" i="0" kern="1200" dirty="0" smtClean="0">
                <a:solidFill>
                  <a:schemeClr val="tx1"/>
                </a:solidFill>
                <a:effectLst/>
                <a:latin typeface="+mn-lt"/>
                <a:ea typeface="+mn-ea"/>
                <a:cs typeface="+mn-cs"/>
              </a:rPr>
              <a:t>Tracking Changes:</a:t>
            </a:r>
            <a:r>
              <a:rPr lang="en-US" sz="1200" b="0" i="0" kern="1200" dirty="0" smtClean="0">
                <a:solidFill>
                  <a:schemeClr val="tx1"/>
                </a:solidFill>
                <a:effectLst/>
                <a:latin typeface="+mn-lt"/>
                <a:ea typeface="+mn-ea"/>
                <a:cs typeface="+mn-cs"/>
              </a:rPr>
              <a:t> Easily track changes, revert to previous versions, and collaborate with team members.</a:t>
            </a:r>
          </a:p>
          <a:p>
            <a:r>
              <a:rPr lang="en-US" sz="1200" b="1" i="0" kern="1200" dirty="0" smtClean="0">
                <a:solidFill>
                  <a:schemeClr val="tx1"/>
                </a:solidFill>
                <a:effectLst/>
                <a:latin typeface="+mn-lt"/>
                <a:ea typeface="+mn-ea"/>
                <a:cs typeface="+mn-cs"/>
              </a:rPr>
              <a:t>Automation: </a:t>
            </a:r>
            <a:r>
              <a:rPr lang="en-US" sz="1200" b="0" i="0" kern="1200" dirty="0" smtClean="0">
                <a:solidFill>
                  <a:schemeClr val="tx1"/>
                </a:solidFill>
                <a:effectLst/>
                <a:latin typeface="+mn-lt"/>
                <a:ea typeface="+mn-ea"/>
                <a:cs typeface="+mn-cs"/>
              </a:rPr>
              <a:t>Integrate version control with CI/CD pipelines for automated deployments.</a:t>
            </a:r>
          </a:p>
          <a:p>
            <a:r>
              <a:rPr lang="en-US" sz="1200" b="0" i="0" kern="1200" dirty="0" smtClean="0">
                <a:solidFill>
                  <a:schemeClr val="tx1"/>
                </a:solidFill>
                <a:effectLst/>
                <a:latin typeface="+mn-lt"/>
                <a:ea typeface="+mn-ea"/>
                <a:cs typeface="+mn-cs"/>
              </a:rPr>
              <a:t>By following these best practices, you can optimize your Kubernetes deployments, improve performance, enhance security, and ensure the reliability of your containerized applications.</a:t>
            </a:r>
          </a:p>
          <a:p>
            <a:r>
              <a:rPr lang="en-US" sz="1200" b="0" i="0" kern="1200" dirty="0" smtClean="0">
                <a:solidFill>
                  <a:schemeClr val="tx1"/>
                </a:solidFill>
                <a:effectLst/>
                <a:latin typeface="+mn-lt"/>
                <a:ea typeface="+mn-ea"/>
                <a:cs typeface="+mn-cs"/>
              </a:rPr>
              <a:t>Source:  Azure</a:t>
            </a:r>
          </a:p>
          <a:p>
            <a:r>
              <a:rPr lang="en-US" sz="1200" b="1" i="0" kern="1200" dirty="0" smtClean="0">
                <a:solidFill>
                  <a:schemeClr val="tx1"/>
                </a:solidFill>
                <a:effectLst/>
                <a:latin typeface="+mn-lt"/>
                <a:ea typeface="+mn-ea"/>
                <a:cs typeface="+mn-cs"/>
              </a:rPr>
              <a:t>Key Takeaways</a:t>
            </a:r>
          </a:p>
          <a:p>
            <a:r>
              <a:rPr lang="en-US" sz="1200" b="1" i="0" kern="1200" dirty="0" smtClean="0">
                <a:solidFill>
                  <a:schemeClr val="tx1"/>
                </a:solidFill>
                <a:effectLst/>
                <a:latin typeface="+mn-lt"/>
                <a:ea typeface="+mn-ea"/>
                <a:cs typeface="+mn-cs"/>
              </a:rPr>
              <a:t>Introduction: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Kubernetes is a powerful open-source platform for managing containerized applications.</a:t>
            </a:r>
          </a:p>
          <a:p>
            <a:r>
              <a:rPr lang="en-US" sz="1200" b="0" i="0" kern="1200" dirty="0" smtClean="0">
                <a:solidFill>
                  <a:schemeClr val="tx1"/>
                </a:solidFill>
                <a:effectLst/>
                <a:latin typeface="+mn-lt"/>
                <a:ea typeface="+mn-ea"/>
                <a:cs typeface="+mn-cs"/>
              </a:rPr>
              <a:t>Understanding its architecture is crucial for efficient deployments.</a:t>
            </a:r>
          </a:p>
          <a:p>
            <a:r>
              <a:rPr lang="en-US" sz="1200" b="1" i="0" kern="1200" dirty="0" smtClean="0">
                <a:solidFill>
                  <a:schemeClr val="tx1"/>
                </a:solidFill>
                <a:effectLst/>
                <a:latin typeface="+mn-lt"/>
                <a:ea typeface="+mn-ea"/>
                <a:cs typeface="+mn-cs"/>
              </a:rPr>
              <a:t>Architecture: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Master-worker model: Control plane manages the cluster, worker nodes execute applications.</a:t>
            </a:r>
          </a:p>
          <a:p>
            <a:r>
              <a:rPr lang="en-US" sz="1200" b="1" i="0" kern="1200" dirty="0" smtClean="0">
                <a:solidFill>
                  <a:schemeClr val="tx1"/>
                </a:solidFill>
                <a:effectLst/>
                <a:latin typeface="+mn-lt"/>
                <a:ea typeface="+mn-ea"/>
                <a:cs typeface="+mn-cs"/>
              </a:rPr>
              <a:t>Control Plane Components:</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kube-apiserver</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Central communication hub for API requests and cluster state management.</a:t>
            </a:r>
          </a:p>
          <a:p>
            <a:r>
              <a:rPr lang="en-US" sz="1200" b="1" i="0" kern="1200" dirty="0" err="1" smtClean="0">
                <a:solidFill>
                  <a:schemeClr val="tx1"/>
                </a:solidFill>
                <a:effectLst/>
                <a:latin typeface="+mn-lt"/>
                <a:ea typeface="+mn-ea"/>
                <a:cs typeface="+mn-cs"/>
              </a:rPr>
              <a:t>etcd</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Distributed key-value store that stores cluster state information.</a:t>
            </a:r>
          </a:p>
          <a:p>
            <a:r>
              <a:rPr lang="en-US" sz="1200" b="1" i="0" kern="1200" dirty="0" err="1" smtClean="0">
                <a:solidFill>
                  <a:schemeClr val="tx1"/>
                </a:solidFill>
                <a:effectLst/>
                <a:latin typeface="+mn-lt"/>
                <a:ea typeface="+mn-ea"/>
                <a:cs typeface="+mn-cs"/>
              </a:rPr>
              <a:t>kube</a:t>
            </a:r>
            <a:r>
              <a:rPr lang="en-US" sz="1200" b="1" i="0" kern="1200" dirty="0" smtClean="0">
                <a:solidFill>
                  <a:schemeClr val="tx1"/>
                </a:solidFill>
                <a:effectLst/>
                <a:latin typeface="+mn-lt"/>
                <a:ea typeface="+mn-ea"/>
                <a:cs typeface="+mn-cs"/>
              </a:rPr>
              <a:t>-scheduler:</a:t>
            </a:r>
            <a:r>
              <a:rPr lang="en-US" sz="1200" b="0" i="0" kern="1200" dirty="0" smtClean="0">
                <a:solidFill>
                  <a:schemeClr val="tx1"/>
                </a:solidFill>
                <a:effectLst/>
                <a:latin typeface="+mn-lt"/>
                <a:ea typeface="+mn-ea"/>
                <a:cs typeface="+mn-cs"/>
              </a:rPr>
              <a:t> Assigns pods to worker nodes based on resource requirements and constraints.</a:t>
            </a:r>
          </a:p>
          <a:p>
            <a:r>
              <a:rPr lang="en-US" sz="1200" b="1" i="0" kern="1200" dirty="0" err="1" smtClean="0">
                <a:solidFill>
                  <a:schemeClr val="tx1"/>
                </a:solidFill>
                <a:effectLst/>
                <a:latin typeface="+mn-lt"/>
                <a:ea typeface="+mn-ea"/>
                <a:cs typeface="+mn-cs"/>
              </a:rPr>
              <a:t>kube</a:t>
            </a:r>
            <a:r>
              <a:rPr lang="en-US" sz="1200" b="1" i="0" kern="1200" dirty="0" smtClean="0">
                <a:solidFill>
                  <a:schemeClr val="tx1"/>
                </a:solidFill>
                <a:effectLst/>
                <a:latin typeface="+mn-lt"/>
                <a:ea typeface="+mn-ea"/>
                <a:cs typeface="+mn-cs"/>
              </a:rPr>
              <a:t>-controller-manager: </a:t>
            </a:r>
            <a:r>
              <a:rPr lang="en-US" sz="1200" b="0" i="0" kern="1200" dirty="0" smtClean="0">
                <a:solidFill>
                  <a:schemeClr val="tx1"/>
                </a:solidFill>
                <a:effectLst/>
                <a:latin typeface="+mn-lt"/>
                <a:ea typeface="+mn-ea"/>
                <a:cs typeface="+mn-cs"/>
              </a:rPr>
              <a:t>Manages controllers for replicating pods and ensuring desired cluster state.</a:t>
            </a:r>
          </a:p>
          <a:p>
            <a:r>
              <a:rPr lang="en-US" sz="1200" b="1" i="0" kern="1200" dirty="0" smtClean="0">
                <a:solidFill>
                  <a:schemeClr val="tx1"/>
                </a:solidFill>
                <a:effectLst/>
                <a:latin typeface="+mn-lt"/>
                <a:ea typeface="+mn-ea"/>
                <a:cs typeface="+mn-cs"/>
              </a:rPr>
              <a:t>cloud-controller-manager (Optional):</a:t>
            </a:r>
            <a:r>
              <a:rPr lang="en-US" sz="1200" b="0" i="0" kern="1200" dirty="0" smtClean="0">
                <a:solidFill>
                  <a:schemeClr val="tx1"/>
                </a:solidFill>
                <a:effectLst/>
                <a:latin typeface="+mn-lt"/>
                <a:ea typeface="+mn-ea"/>
                <a:cs typeface="+mn-cs"/>
              </a:rPr>
              <a:t> Integrates Kubernetes with cloud providers.</a:t>
            </a:r>
          </a:p>
          <a:p>
            <a:r>
              <a:rPr lang="en-US" sz="1200" b="1" i="0" kern="1200" dirty="0" smtClean="0">
                <a:solidFill>
                  <a:schemeClr val="tx1"/>
                </a:solidFill>
                <a:effectLst/>
                <a:latin typeface="+mn-lt"/>
                <a:ea typeface="+mn-ea"/>
                <a:cs typeface="+mn-cs"/>
              </a:rPr>
              <a:t>Worker Node Components:</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kubelet</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Manages pods on the node and communicates with the control plane.</a:t>
            </a:r>
          </a:p>
          <a:p>
            <a:r>
              <a:rPr lang="en-US" sz="1200" b="1" i="0" kern="1200" dirty="0" err="1" smtClean="0">
                <a:solidFill>
                  <a:schemeClr val="tx1"/>
                </a:solidFill>
                <a:effectLst/>
                <a:latin typeface="+mn-lt"/>
                <a:ea typeface="+mn-ea"/>
                <a:cs typeface="+mn-cs"/>
              </a:rPr>
              <a:t>kube</a:t>
            </a:r>
            <a:r>
              <a:rPr lang="en-US" sz="1200" b="1" i="0" kern="1200" dirty="0" smtClean="0">
                <a:solidFill>
                  <a:schemeClr val="tx1"/>
                </a:solidFill>
                <a:effectLst/>
                <a:latin typeface="+mn-lt"/>
                <a:ea typeface="+mn-ea"/>
                <a:cs typeface="+mn-cs"/>
              </a:rPr>
              <a:t>-proxy: </a:t>
            </a:r>
            <a:r>
              <a:rPr lang="en-US" sz="1200" b="0" i="0" kern="1200" dirty="0" smtClean="0">
                <a:solidFill>
                  <a:schemeClr val="tx1"/>
                </a:solidFill>
                <a:effectLst/>
                <a:latin typeface="+mn-lt"/>
                <a:ea typeface="+mn-ea"/>
                <a:cs typeface="+mn-cs"/>
              </a:rPr>
              <a:t>Handles service discovery and load balancing within the cluster.</a:t>
            </a:r>
          </a:p>
          <a:p>
            <a:r>
              <a:rPr lang="en-US" sz="1200" b="1" i="0" kern="1200" dirty="0" smtClean="0">
                <a:solidFill>
                  <a:schemeClr val="tx1"/>
                </a:solidFill>
                <a:effectLst/>
                <a:latin typeface="+mn-lt"/>
                <a:ea typeface="+mn-ea"/>
                <a:cs typeface="+mn-cs"/>
              </a:rPr>
              <a:t>Container Runtime: </a:t>
            </a:r>
            <a:r>
              <a:rPr lang="en-US" sz="1200" b="0" i="0" kern="1200" dirty="0" smtClean="0">
                <a:solidFill>
                  <a:schemeClr val="tx1"/>
                </a:solidFill>
                <a:effectLst/>
                <a:latin typeface="+mn-lt"/>
                <a:ea typeface="+mn-ea"/>
                <a:cs typeface="+mn-cs"/>
              </a:rPr>
              <a:t>Engine that runs containers on the worker node (e.g., Docker, </a:t>
            </a:r>
            <a:r>
              <a:rPr lang="en-US" sz="1200" b="0" i="0" kern="1200" dirty="0" err="1" smtClean="0">
                <a:solidFill>
                  <a:schemeClr val="tx1"/>
                </a:solidFill>
                <a:effectLst/>
                <a:latin typeface="+mn-lt"/>
                <a:ea typeface="+mn-ea"/>
                <a:cs typeface="+mn-cs"/>
              </a:rPr>
              <a:t>containerd</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Optimizing Deployments: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Utilize namespaces for isolation and resource management.</a:t>
            </a:r>
          </a:p>
          <a:p>
            <a:r>
              <a:rPr lang="en-US" sz="1200" b="0" i="0" kern="1200" dirty="0" smtClean="0">
                <a:solidFill>
                  <a:schemeClr val="tx1"/>
                </a:solidFill>
                <a:effectLst/>
                <a:latin typeface="+mn-lt"/>
                <a:ea typeface="+mn-ea"/>
                <a:cs typeface="+mn-cs"/>
              </a:rPr>
              <a:t>Implement readiness and liveness probes for pod health checks.</a:t>
            </a:r>
          </a:p>
          <a:p>
            <a:r>
              <a:rPr lang="en-US" sz="1200" b="0" i="0" kern="1200" dirty="0" smtClean="0">
                <a:solidFill>
                  <a:schemeClr val="tx1"/>
                </a:solidFill>
                <a:effectLst/>
                <a:latin typeface="+mn-lt"/>
                <a:ea typeface="+mn-ea"/>
                <a:cs typeface="+mn-cs"/>
              </a:rPr>
              <a:t>Set resource requests and limits for optimal resource allocation.</a:t>
            </a:r>
          </a:p>
          <a:p>
            <a:r>
              <a:rPr lang="en-US" sz="1200" b="0" i="0" kern="1200" dirty="0" smtClean="0">
                <a:solidFill>
                  <a:schemeClr val="tx1"/>
                </a:solidFill>
                <a:effectLst/>
                <a:latin typeface="+mn-lt"/>
                <a:ea typeface="+mn-ea"/>
                <a:cs typeface="+mn-cs"/>
              </a:rPr>
              <a:t>Leverage high-level deployment objects for simplified application management.</a:t>
            </a:r>
          </a:p>
          <a:p>
            <a:r>
              <a:rPr lang="en-US" sz="1200" b="0" i="0" kern="1200" dirty="0" smtClean="0">
                <a:solidFill>
                  <a:schemeClr val="tx1"/>
                </a:solidFill>
                <a:effectLst/>
                <a:latin typeface="+mn-lt"/>
                <a:ea typeface="+mn-ea"/>
                <a:cs typeface="+mn-cs"/>
              </a:rPr>
              <a:t>Distribute workloads across multiple nodes for improved availability and load balancing.</a:t>
            </a:r>
          </a:p>
          <a:p>
            <a:r>
              <a:rPr lang="en-US" sz="1200" b="0" i="0" kern="1200" dirty="0" smtClean="0">
                <a:solidFill>
                  <a:schemeClr val="tx1"/>
                </a:solidFill>
                <a:effectLst/>
                <a:latin typeface="+mn-lt"/>
                <a:ea typeface="+mn-ea"/>
                <a:cs typeface="+mn-cs"/>
              </a:rPr>
              <a:t>Implement RBAC for enhanced security and access control.</a:t>
            </a:r>
          </a:p>
          <a:p>
            <a:r>
              <a:rPr lang="en-US" sz="1200" b="0" i="0" kern="1200" dirty="0" smtClean="0">
                <a:solidFill>
                  <a:schemeClr val="tx1"/>
                </a:solidFill>
                <a:effectLst/>
                <a:latin typeface="+mn-lt"/>
                <a:ea typeface="+mn-ea"/>
                <a:cs typeface="+mn-cs"/>
              </a:rPr>
              <a:t>Consider cloud services for external hosting and additional features.</a:t>
            </a:r>
          </a:p>
          <a:p>
            <a:r>
              <a:rPr lang="en-US" sz="1200" b="0" i="0" kern="1200" dirty="0" smtClean="0">
                <a:solidFill>
                  <a:schemeClr val="tx1"/>
                </a:solidFill>
                <a:effectLst/>
                <a:latin typeface="+mn-lt"/>
                <a:ea typeface="+mn-ea"/>
                <a:cs typeface="+mn-cs"/>
              </a:rPr>
              <a:t>Regularly update Kubernetes for security patches, new features, and performance improvements.</a:t>
            </a:r>
          </a:p>
          <a:p>
            <a:r>
              <a:rPr lang="en-US" sz="1200" b="0" i="0" kern="1200" dirty="0" smtClean="0">
                <a:solidFill>
                  <a:schemeClr val="tx1"/>
                </a:solidFill>
                <a:effectLst/>
                <a:latin typeface="+mn-lt"/>
                <a:ea typeface="+mn-ea"/>
                <a:cs typeface="+mn-cs"/>
              </a:rPr>
              <a:t>Monitor cluster resources and audit policy logs for troubleshooting and optimization.</a:t>
            </a:r>
          </a:p>
          <a:p>
            <a:r>
              <a:rPr lang="en-US" sz="1200" b="0" i="0" kern="1200" dirty="0" smtClean="0">
                <a:solidFill>
                  <a:schemeClr val="tx1"/>
                </a:solidFill>
                <a:effectLst/>
                <a:latin typeface="+mn-lt"/>
                <a:ea typeface="+mn-ea"/>
                <a:cs typeface="+mn-cs"/>
              </a:rPr>
              <a:t>Employ version control for configuration files for collaboration and automation.</a:t>
            </a:r>
          </a:p>
          <a:p>
            <a:r>
              <a:rPr lang="en-US" sz="1200" b="1" i="0" kern="1200" dirty="0" smtClean="0">
                <a:solidFill>
                  <a:schemeClr val="tx1"/>
                </a:solidFill>
                <a:effectLst/>
                <a:latin typeface="+mn-lt"/>
                <a:ea typeface="+mn-ea"/>
                <a:cs typeface="+mn-cs"/>
              </a:rPr>
              <a:t>Benefits of Kubernetes Architecture</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Scalability:</a:t>
            </a:r>
            <a:r>
              <a:rPr lang="en-US" sz="1200" b="0" i="0" kern="1200" dirty="0" smtClean="0">
                <a:solidFill>
                  <a:schemeClr val="tx1"/>
                </a:solidFill>
                <a:effectLst/>
                <a:latin typeface="+mn-lt"/>
                <a:ea typeface="+mn-ea"/>
                <a:cs typeface="+mn-cs"/>
              </a:rPr>
              <a:t> Kubernetes can easily scale applications up or down based on demand, ensuring optimal resource utilization.</a:t>
            </a:r>
          </a:p>
          <a:p>
            <a:r>
              <a:rPr lang="en-US" sz="1200" b="1" i="0" kern="1200" dirty="0" smtClean="0">
                <a:solidFill>
                  <a:schemeClr val="tx1"/>
                </a:solidFill>
                <a:effectLst/>
                <a:latin typeface="+mn-lt"/>
                <a:ea typeface="+mn-ea"/>
                <a:cs typeface="+mn-cs"/>
              </a:rPr>
              <a:t>High Availability:</a:t>
            </a:r>
            <a:r>
              <a:rPr lang="en-US" sz="1200" b="0" i="0" kern="1200" dirty="0" smtClean="0">
                <a:solidFill>
                  <a:schemeClr val="tx1"/>
                </a:solidFill>
                <a:effectLst/>
                <a:latin typeface="+mn-lt"/>
                <a:ea typeface="+mn-ea"/>
                <a:cs typeface="+mn-cs"/>
              </a:rPr>
              <a:t> The distributed nature of Kubernetes ensures that applications remain available even if individual nodes fail.</a:t>
            </a:r>
          </a:p>
          <a:p>
            <a:r>
              <a:rPr lang="en-US" sz="1200" b="1" i="0" kern="1200" dirty="0" smtClean="0">
                <a:solidFill>
                  <a:schemeClr val="tx1"/>
                </a:solidFill>
                <a:effectLst/>
                <a:latin typeface="+mn-lt"/>
                <a:ea typeface="+mn-ea"/>
                <a:cs typeface="+mn-cs"/>
              </a:rPr>
              <a:t>Portability:</a:t>
            </a:r>
            <a:r>
              <a:rPr lang="en-US" sz="1200" b="0" i="0" kern="1200" dirty="0" smtClean="0">
                <a:solidFill>
                  <a:schemeClr val="tx1"/>
                </a:solidFill>
                <a:effectLst/>
                <a:latin typeface="+mn-lt"/>
                <a:ea typeface="+mn-ea"/>
                <a:cs typeface="+mn-cs"/>
              </a:rPr>
              <a:t> Kubernetes applications can be easily moved between different environments (e.g., on-premises, cloud).</a:t>
            </a:r>
          </a:p>
          <a:p>
            <a:r>
              <a:rPr lang="en-US" sz="1200" b="1" i="0" kern="1200" dirty="0" smtClean="0">
                <a:solidFill>
                  <a:schemeClr val="tx1"/>
                </a:solidFill>
                <a:effectLst/>
                <a:latin typeface="+mn-lt"/>
                <a:ea typeface="+mn-ea"/>
                <a:cs typeface="+mn-cs"/>
              </a:rPr>
              <a:t>Efficiency:</a:t>
            </a:r>
            <a:r>
              <a:rPr lang="en-US" sz="1200" b="0" i="0" kern="1200" dirty="0" smtClean="0">
                <a:solidFill>
                  <a:schemeClr val="tx1"/>
                </a:solidFill>
                <a:effectLst/>
                <a:latin typeface="+mn-lt"/>
                <a:ea typeface="+mn-ea"/>
                <a:cs typeface="+mn-cs"/>
              </a:rPr>
              <a:t> Kubernetes automates many of the complex tasks involved in managing containerized applications, improving efficiency and reducing operational overhead.</a:t>
            </a:r>
          </a:p>
          <a:p>
            <a:r>
              <a:rPr lang="en-US" sz="1200" b="1" i="0" kern="1200" dirty="0" smtClean="0">
                <a:solidFill>
                  <a:schemeClr val="tx1"/>
                </a:solidFill>
                <a:effectLst/>
                <a:latin typeface="+mn-lt"/>
                <a:ea typeface="+mn-ea"/>
                <a:cs typeface="+mn-cs"/>
              </a:rPr>
              <a:t>Flexibility:</a:t>
            </a:r>
            <a:r>
              <a:rPr lang="en-US" sz="1200" b="0" i="0" kern="1200" dirty="0" smtClean="0">
                <a:solidFill>
                  <a:schemeClr val="tx1"/>
                </a:solidFill>
                <a:effectLst/>
                <a:latin typeface="+mn-lt"/>
                <a:ea typeface="+mn-ea"/>
                <a:cs typeface="+mn-cs"/>
              </a:rPr>
              <a:t> Kubernetes provides a flexible and customizable platform that can be adapted to various use cases and requirements.</a:t>
            </a:r>
          </a:p>
          <a:p>
            <a:r>
              <a:rPr lang="en-US" sz="1200" b="0" i="0" kern="1200" dirty="0" smtClean="0">
                <a:solidFill>
                  <a:schemeClr val="tx1"/>
                </a:solidFill>
                <a:effectLst/>
                <a:latin typeface="+mn-lt"/>
                <a:ea typeface="+mn-ea"/>
                <a:cs typeface="+mn-cs"/>
              </a:rPr>
              <a:t>Source:  Azure </a:t>
            </a:r>
          </a:p>
          <a:p>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16</a:t>
            </a:fld>
            <a:endParaRPr lang="en-US"/>
          </a:p>
        </p:txBody>
      </p:sp>
    </p:spTree>
    <p:extLst>
      <p:ext uri="{BB962C8B-B14F-4D97-AF65-F5344CB8AC3E}">
        <p14:creationId xmlns:p14="http://schemas.microsoft.com/office/powerpoint/2010/main" val="2771712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https://www.ais.com/an-overview-of-kubernetes-architecture-and-container-deployment/</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21</a:t>
            </a:fld>
            <a:endParaRPr lang="en-US"/>
          </a:p>
        </p:txBody>
      </p:sp>
    </p:spTree>
    <p:extLst>
      <p:ext uri="{BB962C8B-B14F-4D97-AF65-F5344CB8AC3E}">
        <p14:creationId xmlns:p14="http://schemas.microsoft.com/office/powerpoint/2010/main" val="3450780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https://www.ais.com/an-overview-of-kubernetes-architecture-and-container-deployment/</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22</a:t>
            </a:fld>
            <a:endParaRPr lang="en-US"/>
          </a:p>
        </p:txBody>
      </p:sp>
    </p:spTree>
    <p:extLst>
      <p:ext uri="{BB962C8B-B14F-4D97-AF65-F5344CB8AC3E}">
        <p14:creationId xmlns:p14="http://schemas.microsoft.com/office/powerpoint/2010/main" val="427153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642591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6092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44034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41384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D41BCC-AD73-4203-A5A6-E62EB28B0FE6}" type="datetimeFigureOut">
              <a:rPr lang="en-US" smtClean="0"/>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8230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D41BCC-AD73-4203-A5A6-E62EB28B0FE6}" type="datetimeFigureOut">
              <a:rPr lang="en-US" smtClean="0"/>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10147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D41BCC-AD73-4203-A5A6-E62EB28B0FE6}" type="datetimeFigureOut">
              <a:rPr lang="en-US" smtClean="0"/>
              <a:t>8/26/2025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1732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D41BCC-AD73-4203-A5A6-E62EB28B0FE6}" type="datetimeFigureOut">
              <a:rPr lang="en-US" smtClean="0"/>
              <a:t>8/26/2025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1568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41BCC-AD73-4203-A5A6-E62EB28B0FE6}" type="datetimeFigureOut">
              <a:rPr lang="en-US" smtClean="0"/>
              <a:t>8/26/2025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972406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41434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35635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41BCC-AD73-4203-A5A6-E62EB28B0FE6}" type="datetimeFigureOut">
              <a:rPr lang="en-US" smtClean="0"/>
              <a:pPr/>
              <a:t>8/26/2025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870605483"/>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2" name="Rectangle 21"/>
          <p:cNvSpPr/>
          <p:nvPr/>
        </p:nvSpPr>
        <p:spPr>
          <a:xfrm>
            <a:off x="8911525" y="5781051"/>
            <a:ext cx="3485015" cy="276999"/>
          </a:xfrm>
          <a:prstGeom prst="rect">
            <a:avLst/>
          </a:prstGeom>
        </p:spPr>
        <p:txBody>
          <a:bodyPr wrap="square">
            <a:spAutoFit/>
          </a:bodyPr>
          <a:lstStyle/>
          <a:p>
            <a:r>
              <a:rPr lang="en-US" sz="1200" dirty="0"/>
              <a:t>https://www.youtube.com/@AmelOline/videos</a:t>
            </a:r>
          </a:p>
        </p:txBody>
      </p:sp>
      <p:sp>
        <p:nvSpPr>
          <p:cNvPr id="23" name="Rectangle 22"/>
          <p:cNvSpPr/>
          <p:nvPr/>
        </p:nvSpPr>
        <p:spPr>
          <a:xfrm>
            <a:off x="10027402" y="5596385"/>
            <a:ext cx="2164597" cy="276999"/>
          </a:xfrm>
          <a:prstGeom prst="rect">
            <a:avLst/>
          </a:prstGeom>
        </p:spPr>
        <p:txBody>
          <a:bodyPr wrap="square">
            <a:spAutoFit/>
          </a:bodyPr>
          <a:lstStyle/>
          <a:p>
            <a:r>
              <a:rPr lang="en-US" sz="1200" dirty="0"/>
              <a:t>https://github.com/siagianp</a:t>
            </a:r>
          </a:p>
        </p:txBody>
      </p:sp>
      <p:sp>
        <p:nvSpPr>
          <p:cNvPr id="2" name="Rectangle 1"/>
          <p:cNvSpPr/>
          <p:nvPr/>
        </p:nvSpPr>
        <p:spPr>
          <a:xfrm>
            <a:off x="7609668" y="5965717"/>
            <a:ext cx="4889592" cy="276999"/>
          </a:xfrm>
          <a:prstGeom prst="rect">
            <a:avLst/>
          </a:prstGeom>
        </p:spPr>
        <p:txBody>
          <a:bodyPr wrap="square">
            <a:spAutoFit/>
          </a:bodyPr>
          <a:lstStyle/>
          <a:p>
            <a:r>
              <a:rPr lang="en-US" sz="1200" dirty="0"/>
              <a:t>https</a:t>
            </a:r>
            <a:r>
              <a:rPr lang="en-US" sz="1200" dirty="0" smtClean="0"/>
              <a:t>://github.com/amelcharolinesgn2/IoT_simulator-mqtt-NodeRed</a:t>
            </a:r>
            <a:endParaRPr lang="en-US" sz="1200" dirty="0"/>
          </a:p>
        </p:txBody>
      </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914363" y="2655435"/>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2570754" y="3629722"/>
            <a:ext cx="9024615" cy="5210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400" dirty="0"/>
              <a:t>Kubernetes Orchestration </a:t>
            </a:r>
            <a:r>
              <a:rPr lang="en-US" sz="4400" dirty="0" err="1"/>
              <a:t>docker</a:t>
            </a:r>
            <a:r>
              <a:rPr lang="en-US" sz="4400" dirty="0"/>
              <a:t> container implementation</a:t>
            </a:r>
            <a:br>
              <a:rPr lang="en-US" sz="4400" dirty="0"/>
            </a:br>
            <a:endParaRPr lang="en-US" sz="4400" b="1" dirty="0"/>
          </a:p>
        </p:txBody>
      </p:sp>
      <p:sp>
        <p:nvSpPr>
          <p:cNvPr id="27" name="Title 1"/>
          <p:cNvSpPr txBox="1">
            <a:spLocks/>
          </p:cNvSpPr>
          <p:nvPr/>
        </p:nvSpPr>
        <p:spPr>
          <a:xfrm>
            <a:off x="344135" y="6042557"/>
            <a:ext cx="2012203" cy="67076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0070C0"/>
                </a:solidFill>
              </a:rPr>
              <a:t>O</a:t>
            </a:r>
            <a:r>
              <a:rPr lang="en-US" sz="2400" dirty="0">
                <a:solidFill>
                  <a:schemeClr val="tx1">
                    <a:lumMod val="50000"/>
                    <a:lumOff val="50000"/>
                  </a:schemeClr>
                </a:solidFill>
              </a:rPr>
              <a:t>pen</a:t>
            </a:r>
            <a:r>
              <a:rPr lang="en-US" sz="2400" dirty="0">
                <a:solidFill>
                  <a:srgbClr val="FF0000"/>
                </a:solidFill>
              </a:rPr>
              <a:t> </a:t>
            </a:r>
            <a:r>
              <a:rPr lang="en-US" sz="2400" dirty="0" err="1">
                <a:solidFill>
                  <a:srgbClr val="FF0000"/>
                </a:solidFill>
              </a:rPr>
              <a:t>T</a:t>
            </a:r>
            <a:r>
              <a:rPr lang="en-US" sz="2400" dirty="0" err="1">
                <a:solidFill>
                  <a:srgbClr val="00B0F0"/>
                </a:solidFill>
              </a:rPr>
              <a:t>of</a:t>
            </a:r>
            <a:r>
              <a:rPr lang="en-US" sz="2400" dirty="0" err="1">
                <a:solidFill>
                  <a:srgbClr val="0070C0"/>
                </a:solidFill>
              </a:rPr>
              <a:t>U</a:t>
            </a:r>
            <a:r>
              <a:rPr lang="en-US" sz="2400" dirty="0" err="1">
                <a:solidFill>
                  <a:srgbClr val="FF0000"/>
                </a:solidFill>
              </a:rPr>
              <a:t>-I</a:t>
            </a:r>
            <a:r>
              <a:rPr lang="en-US" sz="2400" dirty="0" err="1">
                <a:solidFill>
                  <a:schemeClr val="accent1"/>
                </a:solidFill>
              </a:rPr>
              <a:t>a</a:t>
            </a:r>
            <a:r>
              <a:rPr lang="en-US" sz="2400" dirty="0" err="1">
                <a:solidFill>
                  <a:srgbClr val="1A9626"/>
                </a:solidFill>
              </a:rPr>
              <a:t>C</a:t>
            </a:r>
            <a:endParaRPr lang="en-US" sz="2400" b="1" dirty="0"/>
          </a:p>
        </p:txBody>
      </p:sp>
      <p:sp>
        <p:nvSpPr>
          <p:cNvPr id="3" name="Rectangle 2"/>
          <p:cNvSpPr/>
          <p:nvPr/>
        </p:nvSpPr>
        <p:spPr>
          <a:xfrm>
            <a:off x="8203920" y="6150383"/>
            <a:ext cx="3988079" cy="276999"/>
          </a:xfrm>
          <a:prstGeom prst="rect">
            <a:avLst/>
          </a:prstGeom>
        </p:spPr>
        <p:txBody>
          <a:bodyPr wrap="none">
            <a:spAutoFit/>
          </a:bodyPr>
          <a:lstStyle/>
          <a:p>
            <a:r>
              <a:rPr lang="en-US" sz="1200" dirty="0"/>
              <a:t>https://github.com/amelcharolinesgn2/Cloud-Infrastructures</a:t>
            </a:r>
          </a:p>
        </p:txBody>
      </p:sp>
    </p:spTree>
    <p:extLst>
      <p:ext uri="{BB962C8B-B14F-4D97-AF65-F5344CB8AC3E}">
        <p14:creationId xmlns:p14="http://schemas.microsoft.com/office/powerpoint/2010/main" val="11149584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a:t>
            </a:r>
            <a:r>
              <a:rPr lang="en-US" b="1" dirty="0" smtClean="0"/>
              <a:t>?</a:t>
            </a:r>
            <a:r>
              <a:rPr lang="en-US" dirty="0"/>
              <a:t/>
            </a:r>
            <a:br>
              <a:rPr lang="en-US" dirty="0"/>
            </a:br>
            <a:endParaRPr lang="en-US" dirty="0"/>
          </a:p>
        </p:txBody>
      </p:sp>
      <p:pic>
        <p:nvPicPr>
          <p:cNvPr id="4" name="Content Placeholder 3"/>
          <p:cNvPicPr>
            <a:picLocks noGrp="1" noChangeAspect="1"/>
          </p:cNvPicPr>
          <p:nvPr>
            <p:ph idx="1"/>
          </p:nvPr>
        </p:nvPicPr>
        <p:blipFill>
          <a:blip r:embed="rId3"/>
          <a:stretch>
            <a:fillRect/>
          </a:stretch>
        </p:blipFill>
        <p:spPr>
          <a:xfrm>
            <a:off x="259009" y="1227164"/>
            <a:ext cx="8161588" cy="4899316"/>
          </a:xfrm>
          <a:prstGeom prst="rect">
            <a:avLst/>
          </a:prstGeom>
        </p:spPr>
      </p:pic>
      <p:sp>
        <p:nvSpPr>
          <p:cNvPr id="5" name="Rectangle 4"/>
          <p:cNvSpPr/>
          <p:nvPr/>
        </p:nvSpPr>
        <p:spPr>
          <a:xfrm>
            <a:off x="658644" y="629232"/>
            <a:ext cx="3969676" cy="369332"/>
          </a:xfrm>
          <a:prstGeom prst="rect">
            <a:avLst/>
          </a:prstGeom>
        </p:spPr>
        <p:txBody>
          <a:bodyPr wrap="none">
            <a:spAutoFit/>
          </a:bodyPr>
          <a:lstStyle/>
          <a:p>
            <a:r>
              <a:rPr lang="en-US" dirty="0"/>
              <a:t>Kubernetes Architecture and Installation</a:t>
            </a:r>
          </a:p>
        </p:txBody>
      </p:sp>
      <p:pic>
        <p:nvPicPr>
          <p:cNvPr id="6" name="Picture 5"/>
          <p:cNvPicPr>
            <a:picLocks noChangeAspect="1"/>
          </p:cNvPicPr>
          <p:nvPr/>
        </p:nvPicPr>
        <p:blipFill rotWithShape="1">
          <a:blip r:embed="rId4"/>
          <a:srcRect l="8132" t="11021" r="11884" b="727"/>
          <a:stretch/>
        </p:blipFill>
        <p:spPr>
          <a:xfrm>
            <a:off x="8365787" y="202265"/>
            <a:ext cx="3716354" cy="2569499"/>
          </a:xfrm>
          <a:prstGeom prst="rect">
            <a:avLst/>
          </a:prstGeom>
        </p:spPr>
      </p:pic>
      <p:pic>
        <p:nvPicPr>
          <p:cNvPr id="7" name="Picture 6"/>
          <p:cNvPicPr>
            <a:picLocks noChangeAspect="1"/>
          </p:cNvPicPr>
          <p:nvPr/>
        </p:nvPicPr>
        <p:blipFill>
          <a:blip r:embed="rId5"/>
          <a:stretch>
            <a:fillRect/>
          </a:stretch>
        </p:blipFill>
        <p:spPr>
          <a:xfrm>
            <a:off x="8532861" y="2741876"/>
            <a:ext cx="3382205" cy="3606176"/>
          </a:xfrm>
          <a:prstGeom prst="rect">
            <a:avLst/>
          </a:prstGeom>
        </p:spPr>
      </p:pic>
    </p:spTree>
    <p:extLst>
      <p:ext uri="{BB962C8B-B14F-4D97-AF65-F5344CB8AC3E}">
        <p14:creationId xmlns:p14="http://schemas.microsoft.com/office/powerpoint/2010/main" val="4584340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3553" y="1838381"/>
            <a:ext cx="8058421" cy="4348410"/>
          </a:xfrm>
          <a:prstGeom prst="rect">
            <a:avLst/>
          </a:prstGeom>
          <a:ln>
            <a:noFill/>
          </a:ln>
          <a:effectLst>
            <a:softEdge rad="112500"/>
          </a:effectLst>
        </p:spPr>
      </p:pic>
      <p:pic>
        <p:nvPicPr>
          <p:cNvPr id="4" name="Content Placeholder 3"/>
          <p:cNvPicPr>
            <a:picLocks noGrp="1" noChangeAspect="1"/>
          </p:cNvPicPr>
          <p:nvPr>
            <p:ph idx="1"/>
          </p:nvPr>
        </p:nvPicPr>
        <p:blipFill>
          <a:blip r:embed="rId3"/>
          <a:stretch>
            <a:fillRect/>
          </a:stretch>
        </p:blipFill>
        <p:spPr>
          <a:xfrm>
            <a:off x="8346331" y="3409629"/>
            <a:ext cx="3845669" cy="263124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p:cNvPicPr>
          <p:nvPr/>
        </p:nvPicPr>
        <p:blipFill rotWithShape="1">
          <a:blip r:embed="rId4"/>
          <a:srcRect l="1986" t="6402" r="-1986" b="6054"/>
          <a:stretch/>
        </p:blipFill>
        <p:spPr>
          <a:xfrm>
            <a:off x="8346331" y="0"/>
            <a:ext cx="3388500" cy="319714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a:t>
            </a:r>
            <a:r>
              <a:rPr lang="en-US" b="1" dirty="0" smtClean="0"/>
              <a:t>?</a:t>
            </a:r>
            <a:r>
              <a:rPr lang="en-US" dirty="0"/>
              <a:t/>
            </a:r>
            <a:br>
              <a:rPr lang="en-US" dirty="0"/>
            </a:br>
            <a:endParaRPr lang="en-US" dirty="0"/>
          </a:p>
        </p:txBody>
      </p:sp>
    </p:spTree>
    <p:extLst>
      <p:ext uri="{BB962C8B-B14F-4D97-AF65-F5344CB8AC3E}">
        <p14:creationId xmlns:p14="http://schemas.microsoft.com/office/powerpoint/2010/main" val="3239658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1358265"/>
            <a:ext cx="10873902" cy="4351338"/>
          </a:xfrm>
        </p:spPr>
        <p:txBody>
          <a:bodyPr>
            <a:normAutofit fontScale="25000" lnSpcReduction="20000"/>
          </a:bodyPr>
          <a:lstStyle/>
          <a:p>
            <a:pPr marL="0" indent="0">
              <a:buNone/>
            </a:pPr>
            <a:r>
              <a:rPr lang="en-US" dirty="0"/>
              <a:t>Kubernetes provides you with:</a:t>
            </a:r>
          </a:p>
          <a:p>
            <a:endParaRPr lang="en-US" dirty="0"/>
          </a:p>
          <a:p>
            <a:r>
              <a:rPr lang="en-US" sz="6400" b="1" dirty="0">
                <a:solidFill>
                  <a:srgbClr val="00B0F0"/>
                </a:solidFill>
              </a:rPr>
              <a:t>Service discovery and load balancing </a:t>
            </a:r>
            <a:r>
              <a:rPr lang="en-US" sz="6400" dirty="0"/>
              <a:t>Kubernetes can expose a container using the DNS name or using their own IP address. If traffic to a container is high, Kubernetes is able to load balance and distribute the network traffic so that the deployment is stable.</a:t>
            </a:r>
          </a:p>
          <a:p>
            <a:r>
              <a:rPr lang="en-US" sz="6400" b="1" dirty="0">
                <a:solidFill>
                  <a:srgbClr val="00B0F0"/>
                </a:solidFill>
              </a:rPr>
              <a:t>Storage orchestration </a:t>
            </a:r>
            <a:r>
              <a:rPr lang="en-US" sz="6400" dirty="0"/>
              <a:t>Kubernetes allows you to automatically mount a storage system of your choice, such as local storages, public cloud providers, and more.</a:t>
            </a:r>
          </a:p>
          <a:p>
            <a:r>
              <a:rPr lang="en-US" sz="6400" b="1" dirty="0">
                <a:solidFill>
                  <a:srgbClr val="00B0F0"/>
                </a:solidFill>
              </a:rPr>
              <a:t>Automated rollouts and rollbacks </a:t>
            </a:r>
            <a:r>
              <a:rPr lang="en-US" sz="6400" dirty="0"/>
              <a:t>You can describe the desired state for your deployed containers using Kubernetes, and it can change the actual state to the desired state at a controlled rate. For example, you can automate Kubernetes to create new containers for your deployment, remove existing containers and adopt all their resources to the new container.</a:t>
            </a:r>
          </a:p>
          <a:p>
            <a:r>
              <a:rPr lang="en-US" sz="6400" b="1" dirty="0">
                <a:solidFill>
                  <a:srgbClr val="00B0F0"/>
                </a:solidFill>
              </a:rPr>
              <a:t>Automatic bin packing </a:t>
            </a:r>
            <a:r>
              <a:rPr lang="en-US" sz="6400" dirty="0"/>
              <a:t>You provide Kubernetes with a cluster of nodes that it can use to run containerized tasks. You tell Kubernetes how much CPU and memory (RAM) each container needs. Kubernetes can fit containers onto your nodes to make the best use of your resources.</a:t>
            </a:r>
          </a:p>
          <a:p>
            <a:r>
              <a:rPr lang="en-US" sz="6400" b="1" dirty="0">
                <a:solidFill>
                  <a:srgbClr val="00B0F0"/>
                </a:solidFill>
              </a:rPr>
              <a:t>Self-healing Kubernetes </a:t>
            </a:r>
            <a:r>
              <a:rPr lang="en-US" sz="6400" dirty="0"/>
              <a:t>restarts containers that fail, replaces containers, kills containers that don't respond to your user-defined health check, and doesn't advertise them to clients until they are ready to serve.</a:t>
            </a:r>
          </a:p>
          <a:p>
            <a:r>
              <a:rPr lang="en-US" sz="6400" b="1" dirty="0">
                <a:solidFill>
                  <a:srgbClr val="00B0F0"/>
                </a:solidFill>
              </a:rPr>
              <a:t>Secret and configuration management </a:t>
            </a:r>
            <a:r>
              <a:rPr lang="en-US" sz="6400" dirty="0"/>
              <a:t>Kubernetes lets you store and manage sensitive information, such as passwords, OAuth tokens, and SSH keys. You can deploy and update secrets and application configuration without rebuilding your container images, and without exposing secrets in your stack configuration.</a:t>
            </a:r>
          </a:p>
          <a:p>
            <a:r>
              <a:rPr lang="en-US" sz="6400" b="1" dirty="0">
                <a:solidFill>
                  <a:srgbClr val="00B0F0"/>
                </a:solidFill>
              </a:rPr>
              <a:t>Batch execution </a:t>
            </a:r>
            <a:r>
              <a:rPr lang="en-US" sz="6400" dirty="0"/>
              <a:t>In addition to services, Kubernetes can manage your batch and CI workloads, replacing containers that fail, if desired.</a:t>
            </a:r>
          </a:p>
          <a:p>
            <a:r>
              <a:rPr lang="en-US" sz="6400" b="1" dirty="0">
                <a:solidFill>
                  <a:srgbClr val="00B0F0"/>
                </a:solidFill>
              </a:rPr>
              <a:t>Horizontal scaling </a:t>
            </a:r>
            <a:r>
              <a:rPr lang="en-US" sz="6400" dirty="0"/>
              <a:t>Scale your application up and down with a simple command, with a UI, or automatically based on CPU usage.</a:t>
            </a:r>
          </a:p>
          <a:p>
            <a:r>
              <a:rPr lang="en-US" sz="6400" b="1" dirty="0">
                <a:solidFill>
                  <a:srgbClr val="00B0F0"/>
                </a:solidFill>
              </a:rPr>
              <a:t>IPv4/IPv6 dual-stack </a:t>
            </a:r>
            <a:r>
              <a:rPr lang="en-US" sz="6400" dirty="0"/>
              <a:t>Allocation of IPv4 and IPv6 addresses to Pods and Services</a:t>
            </a:r>
          </a:p>
          <a:p>
            <a:r>
              <a:rPr lang="en-US" sz="6400" b="1" dirty="0">
                <a:solidFill>
                  <a:srgbClr val="00B0F0"/>
                </a:solidFill>
              </a:rPr>
              <a:t>Designed for extensibility </a:t>
            </a:r>
            <a:r>
              <a:rPr lang="en-US" sz="6400" dirty="0"/>
              <a:t>Add features to your Kubernetes cluster without changing upstream source code</a:t>
            </a:r>
          </a:p>
        </p:txBody>
      </p:sp>
      <p:sp>
        <p:nvSpPr>
          <p:cNvPr id="7" name="Title 1"/>
          <p:cNvSpPr txBox="1">
            <a:spLocks/>
          </p:cNvSpPr>
          <p:nvPr/>
        </p:nvSpPr>
        <p:spPr>
          <a:xfrm>
            <a:off x="320040" y="327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Kubernetes </a:t>
            </a:r>
            <a:r>
              <a:rPr lang="en-US" dirty="0" smtClean="0">
                <a:solidFill>
                  <a:srgbClr val="FFC000"/>
                </a:solidFill>
              </a:rPr>
              <a:t>Architecture</a:t>
            </a:r>
            <a:r>
              <a:rPr lang="en-US" b="1" dirty="0" smtClean="0"/>
              <a:t>?</a:t>
            </a:r>
            <a:r>
              <a:rPr lang="en-US" dirty="0" smtClean="0"/>
              <a:t/>
            </a:r>
            <a:br>
              <a:rPr lang="en-US" dirty="0" smtClean="0"/>
            </a:br>
            <a:endParaRPr lang="en-US" dirty="0"/>
          </a:p>
        </p:txBody>
      </p:sp>
    </p:spTree>
    <p:extLst>
      <p:ext uri="{BB962C8B-B14F-4D97-AF65-F5344CB8AC3E}">
        <p14:creationId xmlns:p14="http://schemas.microsoft.com/office/powerpoint/2010/main" val="4224688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 </a:t>
            </a:r>
            <a:r>
              <a:rPr lang="en-US" dirty="0" smtClean="0">
                <a:solidFill>
                  <a:srgbClr val="00B0F0"/>
                </a:solidFill>
              </a:rPr>
              <a:t>Diagram</a:t>
            </a:r>
            <a:r>
              <a:rPr lang="en-US" dirty="0">
                <a:solidFill>
                  <a:srgbClr val="00B0F0"/>
                </a:solidFill>
              </a:rPr>
              <a:t/>
            </a:r>
            <a:br>
              <a:rPr lang="en-US" dirty="0">
                <a:solidFill>
                  <a:srgbClr val="00B0F0"/>
                </a:solidFill>
              </a:rPr>
            </a:br>
            <a:endParaRPr lang="en-US" dirty="0">
              <a:solidFill>
                <a:srgbClr val="00B0F0"/>
              </a:solidFill>
            </a:endParaRPr>
          </a:p>
        </p:txBody>
      </p:sp>
      <p:pic>
        <p:nvPicPr>
          <p:cNvPr id="1026" name="Picture 2" descr="Kubernetes Architecture Diagram for Microservices - Cloudairy Blog"/>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21111" y="874866"/>
            <a:ext cx="6190666" cy="565405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855151" y="2685574"/>
            <a:ext cx="20845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FFC000"/>
                </a:solidFill>
              </a:rPr>
              <a:t>A</a:t>
            </a:r>
            <a:r>
              <a:rPr lang="en-US" dirty="0" smtClean="0">
                <a:solidFill>
                  <a:srgbClr val="00B0F0"/>
                </a:solidFill>
              </a:rPr>
              <a:t>zure</a:t>
            </a:r>
            <a:endParaRPr lang="en-US" dirty="0">
              <a:solidFill>
                <a:srgbClr val="00B0F0"/>
              </a:solidFill>
            </a:endParaRPr>
          </a:p>
        </p:txBody>
      </p:sp>
      <p:sp>
        <p:nvSpPr>
          <p:cNvPr id="5" name="Rectangle 4"/>
          <p:cNvSpPr/>
          <p:nvPr/>
        </p:nvSpPr>
        <p:spPr>
          <a:xfrm>
            <a:off x="658644" y="690200"/>
            <a:ext cx="4975849" cy="369332"/>
          </a:xfrm>
          <a:prstGeom prst="rect">
            <a:avLst/>
          </a:prstGeom>
        </p:spPr>
        <p:txBody>
          <a:bodyPr wrap="none">
            <a:spAutoFit/>
          </a:bodyPr>
          <a:lstStyle/>
          <a:p>
            <a:r>
              <a:rPr lang="en-US" dirty="0"/>
              <a:t>Kubernetes Architecture Diagram for </a:t>
            </a:r>
            <a:r>
              <a:rPr lang="en-US" dirty="0" err="1"/>
              <a:t>Microservices</a:t>
            </a:r>
            <a:endParaRPr lang="en-US" dirty="0"/>
          </a:p>
        </p:txBody>
      </p:sp>
    </p:spTree>
    <p:extLst>
      <p:ext uri="{BB962C8B-B14F-4D97-AF65-F5344CB8AC3E}">
        <p14:creationId xmlns:p14="http://schemas.microsoft.com/office/powerpoint/2010/main" val="6959789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 </a:t>
            </a:r>
            <a:r>
              <a:rPr lang="en-US" dirty="0" smtClean="0">
                <a:solidFill>
                  <a:srgbClr val="00B0F0"/>
                </a:solidFill>
              </a:rPr>
              <a:t>Diagram</a:t>
            </a:r>
            <a:r>
              <a:rPr lang="en-US" dirty="0">
                <a:solidFill>
                  <a:srgbClr val="00B0F0"/>
                </a:solidFill>
              </a:rPr>
              <a:t/>
            </a:r>
            <a:br>
              <a:rPr lang="en-US" dirty="0">
                <a:solidFill>
                  <a:srgbClr val="00B0F0"/>
                </a:solidFill>
              </a:rPr>
            </a:br>
            <a:endParaRPr lang="en-US" dirty="0">
              <a:solidFill>
                <a:srgbClr val="00B0F0"/>
              </a:solidFill>
            </a:endParaRPr>
          </a:p>
        </p:txBody>
      </p:sp>
      <p:pic>
        <p:nvPicPr>
          <p:cNvPr id="6146" name="Picture 2" descr="Kubernetes identity and access managem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8634" y="813898"/>
            <a:ext cx="9785610" cy="560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213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110740" y="1252379"/>
            <a:ext cx="6553200" cy="3486150"/>
          </a:xfrm>
          <a:prstGeom prst="rect">
            <a:avLst/>
          </a:prstGeom>
        </p:spPr>
      </p:pic>
      <p:sp>
        <p:nvSpPr>
          <p:cNvPr id="4"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 </a:t>
            </a:r>
            <a:r>
              <a:rPr lang="en-US" dirty="0" smtClean="0">
                <a:solidFill>
                  <a:srgbClr val="00B0F0"/>
                </a:solidFill>
              </a:rPr>
              <a:t>Diagram</a:t>
            </a:r>
            <a:r>
              <a:rPr lang="en-US" dirty="0">
                <a:solidFill>
                  <a:srgbClr val="00B0F0"/>
                </a:solidFill>
              </a:rPr>
              <a:t/>
            </a:r>
            <a:br>
              <a:rPr lang="en-US" dirty="0">
                <a:solidFill>
                  <a:srgbClr val="00B0F0"/>
                </a:solidFill>
              </a:rPr>
            </a:br>
            <a:endParaRPr lang="en-US" dirty="0">
              <a:solidFill>
                <a:srgbClr val="00B0F0"/>
              </a:solidFill>
            </a:endParaRPr>
          </a:p>
        </p:txBody>
      </p:sp>
      <p:sp>
        <p:nvSpPr>
          <p:cNvPr id="7" name="TextBox 6"/>
          <p:cNvSpPr txBox="1"/>
          <p:nvPr/>
        </p:nvSpPr>
        <p:spPr>
          <a:xfrm>
            <a:off x="2522634" y="1364672"/>
            <a:ext cx="2035512" cy="3649502"/>
          </a:xfrm>
          <a:prstGeom prst="rect">
            <a:avLst/>
          </a:prstGeom>
          <a:noFill/>
          <a:ln w="44450">
            <a:solidFill>
              <a:schemeClr val="bg1">
                <a:lumMod val="50000"/>
              </a:schemeClr>
            </a:solidFill>
          </a:ln>
        </p:spPr>
        <p:txBody>
          <a:bodyPr wrap="square" rtlCol="0">
            <a:spAutoFit/>
          </a:bodyPr>
          <a:lstStyle/>
          <a:p>
            <a:endParaRPr lang="en-US" dirty="0"/>
          </a:p>
        </p:txBody>
      </p:sp>
      <p:sp>
        <p:nvSpPr>
          <p:cNvPr id="8" name="TextBox 7"/>
          <p:cNvSpPr txBox="1"/>
          <p:nvPr/>
        </p:nvSpPr>
        <p:spPr>
          <a:xfrm>
            <a:off x="5262096" y="2967744"/>
            <a:ext cx="1512777" cy="2046430"/>
          </a:xfrm>
          <a:prstGeom prst="rect">
            <a:avLst/>
          </a:prstGeom>
          <a:noFill/>
          <a:ln w="44450">
            <a:solidFill>
              <a:schemeClr val="bg1">
                <a:lumMod val="50000"/>
              </a:schemeClr>
            </a:solidFill>
          </a:ln>
        </p:spPr>
        <p:txBody>
          <a:bodyPr wrap="square" rtlCol="0">
            <a:spAutoFit/>
          </a:bodyPr>
          <a:lstStyle/>
          <a:p>
            <a:endParaRPr lang="en-US" dirty="0"/>
          </a:p>
        </p:txBody>
      </p:sp>
      <p:sp>
        <p:nvSpPr>
          <p:cNvPr id="9" name="TextBox 8"/>
          <p:cNvSpPr txBox="1"/>
          <p:nvPr/>
        </p:nvSpPr>
        <p:spPr>
          <a:xfrm>
            <a:off x="6996545" y="2981599"/>
            <a:ext cx="1620983" cy="2046430"/>
          </a:xfrm>
          <a:prstGeom prst="rect">
            <a:avLst/>
          </a:prstGeom>
          <a:noFill/>
          <a:ln w="44450">
            <a:solidFill>
              <a:schemeClr val="bg1">
                <a:lumMod val="50000"/>
              </a:schemeClr>
            </a:solidFill>
          </a:ln>
        </p:spPr>
        <p:txBody>
          <a:bodyPr wrap="square" rtlCol="0">
            <a:spAutoFit/>
          </a:bodyPr>
          <a:lstStyle/>
          <a:p>
            <a:endParaRPr lang="en-US" dirty="0"/>
          </a:p>
        </p:txBody>
      </p:sp>
      <p:sp>
        <p:nvSpPr>
          <p:cNvPr id="10" name="TextBox 9"/>
          <p:cNvSpPr txBox="1"/>
          <p:nvPr/>
        </p:nvSpPr>
        <p:spPr>
          <a:xfrm>
            <a:off x="7204710" y="4224728"/>
            <a:ext cx="1232710" cy="541511"/>
          </a:xfrm>
          <a:prstGeom prst="rect">
            <a:avLst/>
          </a:prstGeom>
          <a:noFill/>
          <a:ln w="6350">
            <a:solidFill>
              <a:schemeClr val="bg1">
                <a:lumMod val="85000"/>
              </a:schemeClr>
            </a:solidFill>
          </a:ln>
        </p:spPr>
        <p:txBody>
          <a:bodyPr wrap="square" rtlCol="0">
            <a:spAutoFit/>
          </a:bodyPr>
          <a:lstStyle/>
          <a:p>
            <a:endParaRPr lang="en-US" dirty="0"/>
          </a:p>
        </p:txBody>
      </p:sp>
      <p:sp>
        <p:nvSpPr>
          <p:cNvPr id="11" name="TextBox 10"/>
          <p:cNvSpPr txBox="1"/>
          <p:nvPr/>
        </p:nvSpPr>
        <p:spPr>
          <a:xfrm>
            <a:off x="5402129" y="4169583"/>
            <a:ext cx="1232710" cy="541511"/>
          </a:xfrm>
          <a:prstGeom prst="rect">
            <a:avLst/>
          </a:prstGeom>
          <a:noFill/>
          <a:ln w="6350">
            <a:solidFill>
              <a:schemeClr val="bg1">
                <a:lumMod val="85000"/>
              </a:schemeClr>
            </a:solidFill>
          </a:ln>
        </p:spPr>
        <p:txBody>
          <a:bodyPr wrap="square" rtlCol="0">
            <a:spAutoFit/>
          </a:bodyPr>
          <a:lstStyle/>
          <a:p>
            <a:endParaRPr lang="en-US" dirty="0"/>
          </a:p>
        </p:txBody>
      </p:sp>
    </p:spTree>
    <p:extLst>
      <p:ext uri="{BB962C8B-B14F-4D97-AF65-F5344CB8AC3E}">
        <p14:creationId xmlns:p14="http://schemas.microsoft.com/office/powerpoint/2010/main" val="2718300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 </a:t>
            </a:r>
            <a:r>
              <a:rPr lang="en-US" dirty="0" smtClean="0">
                <a:solidFill>
                  <a:srgbClr val="00B0F0"/>
                </a:solidFill>
              </a:rPr>
              <a:t>Diagram</a:t>
            </a:r>
            <a:r>
              <a:rPr lang="en-US" dirty="0">
                <a:solidFill>
                  <a:srgbClr val="00B0F0"/>
                </a:solidFill>
              </a:rPr>
              <a:t/>
            </a:r>
            <a:br>
              <a:rPr lang="en-US" dirty="0">
                <a:solidFill>
                  <a:srgbClr val="00B0F0"/>
                </a:solidFill>
              </a:rPr>
            </a:br>
            <a:endParaRPr lang="en-US" dirty="0">
              <a:solidFill>
                <a:srgbClr val="00B0F0"/>
              </a:solidFill>
            </a:endParaRPr>
          </a:p>
        </p:txBody>
      </p:sp>
      <p:pic>
        <p:nvPicPr>
          <p:cNvPr id="7170" name="Picture 2" descr="Kubernetes Architecture"/>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002665"/>
            <a:ext cx="566927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ubernetes Core componen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97321" y="1002665"/>
            <a:ext cx="615845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1259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 </a:t>
            </a:r>
            <a:r>
              <a:rPr lang="en-US" dirty="0" smtClean="0">
                <a:solidFill>
                  <a:srgbClr val="00B0F0"/>
                </a:solidFill>
              </a:rPr>
              <a:t>Diagram</a:t>
            </a:r>
            <a:r>
              <a:rPr lang="en-US" dirty="0">
                <a:solidFill>
                  <a:srgbClr val="00B0F0"/>
                </a:solidFill>
              </a:rPr>
              <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24735641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 </a:t>
            </a:r>
            <a:r>
              <a:rPr lang="en-US" dirty="0" smtClean="0">
                <a:solidFill>
                  <a:srgbClr val="00B0F0"/>
                </a:solidFill>
              </a:rPr>
              <a:t>Diagram</a:t>
            </a:r>
            <a:r>
              <a:rPr lang="en-US" dirty="0">
                <a:solidFill>
                  <a:srgbClr val="00B0F0"/>
                </a:solidFill>
              </a:rPr>
              <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1112915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 </a:t>
            </a:r>
            <a:r>
              <a:rPr lang="en-US" dirty="0" smtClean="0">
                <a:solidFill>
                  <a:srgbClr val="00B0F0"/>
                </a:solidFill>
              </a:rPr>
              <a:t>Diagram</a:t>
            </a:r>
            <a:r>
              <a:rPr lang="en-US" dirty="0">
                <a:solidFill>
                  <a:srgbClr val="00B0F0"/>
                </a:solidFill>
              </a:rPr>
              <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2535189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 y="0"/>
            <a:ext cx="5265420" cy="1325563"/>
          </a:xfrm>
        </p:spPr>
        <p:txBody>
          <a:bodyPr/>
          <a:lstStyle/>
          <a:p>
            <a:r>
              <a:rPr lang="en-US" dirty="0" smtClean="0"/>
              <a:t>Docker Work ?</a:t>
            </a:r>
            <a:endParaRPr lang="en-US" dirty="0"/>
          </a:p>
        </p:txBody>
      </p:sp>
      <p:pic>
        <p:nvPicPr>
          <p:cNvPr id="10242" name="Picture 2" descr="systemdesign #coding #interviewtips | ByteByteGo | 13 comments"/>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5260" y="1177131"/>
            <a:ext cx="5680869" cy="56808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5856129" y="0"/>
            <a:ext cx="61273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t>Kubernites</a:t>
            </a:r>
            <a:r>
              <a:rPr lang="en-US" dirty="0" smtClean="0"/>
              <a:t> Work ?</a:t>
            </a:r>
            <a:endParaRPr lang="en-US" dirty="0"/>
          </a:p>
        </p:txBody>
      </p:sp>
      <p:pic>
        <p:nvPicPr>
          <p:cNvPr id="6" name="Picture 5"/>
          <p:cNvPicPr>
            <a:picLocks noChangeAspect="1"/>
          </p:cNvPicPr>
          <p:nvPr/>
        </p:nvPicPr>
        <p:blipFill>
          <a:blip r:embed="rId4"/>
          <a:stretch>
            <a:fillRect/>
          </a:stretch>
        </p:blipFill>
        <p:spPr>
          <a:xfrm>
            <a:off x="10136504" y="0"/>
            <a:ext cx="1362535" cy="1167887"/>
          </a:xfrm>
          <a:prstGeom prst="rect">
            <a:avLst/>
          </a:prstGeom>
        </p:spPr>
      </p:pic>
    </p:spTree>
    <p:extLst>
      <p:ext uri="{BB962C8B-B14F-4D97-AF65-F5344CB8AC3E}">
        <p14:creationId xmlns:p14="http://schemas.microsoft.com/office/powerpoint/2010/main" val="40597793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a:xfrm>
            <a:off x="658644" y="151117"/>
            <a:ext cx="10515600" cy="1325563"/>
          </a:xfrm>
        </p:spPr>
        <p:txBody>
          <a:bodyPr/>
          <a:lstStyle/>
          <a:p>
            <a:r>
              <a:rPr lang="en-US" b="1" dirty="0" smtClean="0"/>
              <a:t>Kubernetes </a:t>
            </a:r>
            <a:r>
              <a:rPr lang="en-US" dirty="0" smtClean="0">
                <a:solidFill>
                  <a:srgbClr val="FFC000"/>
                </a:solidFill>
              </a:rPr>
              <a:t>Architecture </a:t>
            </a:r>
            <a:r>
              <a:rPr lang="en-US" dirty="0" smtClean="0">
                <a:solidFill>
                  <a:srgbClr val="00B0F0"/>
                </a:solidFill>
              </a:rPr>
              <a:t>Diagram</a:t>
            </a:r>
            <a:r>
              <a:rPr lang="en-US" dirty="0">
                <a:solidFill>
                  <a:srgbClr val="00B0F0"/>
                </a:solidFill>
              </a:rPr>
              <a:t/>
            </a:r>
            <a:br>
              <a:rPr lang="en-US" dirty="0">
                <a:solidFill>
                  <a:srgbClr val="00B0F0"/>
                </a:solidFill>
              </a:rPr>
            </a:br>
            <a:endParaRPr lang="en-US" dirty="0">
              <a:solidFill>
                <a:srgbClr val="00B0F0"/>
              </a:solidFill>
            </a:endParaRPr>
          </a:p>
        </p:txBody>
      </p:sp>
    </p:spTree>
    <p:extLst>
      <p:ext uri="{BB962C8B-B14F-4D97-AF65-F5344CB8AC3E}">
        <p14:creationId xmlns:p14="http://schemas.microsoft.com/office/powerpoint/2010/main" val="26733752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58" y="154243"/>
            <a:ext cx="11918742" cy="1325563"/>
          </a:xfrm>
        </p:spPr>
        <p:txBody>
          <a:bodyPr>
            <a:normAutofit/>
          </a:bodyPr>
          <a:lstStyle/>
          <a:p>
            <a:r>
              <a:rPr lang="en-US" dirty="0"/>
              <a:t>Kubernetes Architecture and Container Deployment</a:t>
            </a:r>
            <a:br>
              <a:rPr lang="en-US" dirty="0"/>
            </a:br>
            <a:endParaRPr lang="en-US" dirty="0"/>
          </a:p>
        </p:txBody>
      </p:sp>
      <p:pic>
        <p:nvPicPr>
          <p:cNvPr id="4" name="Content Placeholder 3"/>
          <p:cNvPicPr>
            <a:picLocks noGrp="1" noChangeAspect="1"/>
          </p:cNvPicPr>
          <p:nvPr>
            <p:ph idx="1"/>
          </p:nvPr>
        </p:nvPicPr>
        <p:blipFill>
          <a:blip r:embed="rId3"/>
          <a:stretch>
            <a:fillRect/>
          </a:stretch>
        </p:blipFill>
        <p:spPr>
          <a:xfrm>
            <a:off x="5758774" y="936646"/>
            <a:ext cx="6090731" cy="3632180"/>
          </a:xfrm>
          <a:prstGeom prst="rect">
            <a:avLst/>
          </a:prstGeom>
        </p:spPr>
      </p:pic>
      <p:sp>
        <p:nvSpPr>
          <p:cNvPr id="5" name="Rectangle 4"/>
          <p:cNvSpPr/>
          <p:nvPr/>
        </p:nvSpPr>
        <p:spPr>
          <a:xfrm>
            <a:off x="172237" y="2376515"/>
            <a:ext cx="2039982" cy="369332"/>
          </a:xfrm>
          <a:prstGeom prst="rect">
            <a:avLst/>
          </a:prstGeom>
        </p:spPr>
        <p:txBody>
          <a:bodyPr wrap="none">
            <a:spAutoFit/>
          </a:bodyPr>
          <a:lstStyle/>
          <a:p>
            <a:r>
              <a:rPr lang="en-US" dirty="0"/>
              <a:t>API servers perform</a:t>
            </a:r>
          </a:p>
        </p:txBody>
      </p:sp>
      <p:sp>
        <p:nvSpPr>
          <p:cNvPr id="6" name="Rectangle 5"/>
          <p:cNvSpPr/>
          <p:nvPr/>
        </p:nvSpPr>
        <p:spPr>
          <a:xfrm>
            <a:off x="172237" y="2573388"/>
            <a:ext cx="1473224" cy="369332"/>
          </a:xfrm>
          <a:prstGeom prst="rect">
            <a:avLst/>
          </a:prstGeom>
        </p:spPr>
        <p:txBody>
          <a:bodyPr wrap="none">
            <a:spAutoFit/>
          </a:bodyPr>
          <a:lstStyle/>
          <a:p>
            <a:r>
              <a:rPr lang="en-US" dirty="0" smtClean="0"/>
              <a:t>Master </a:t>
            </a:r>
            <a:r>
              <a:rPr lang="en-US" dirty="0"/>
              <a:t>nodes</a:t>
            </a:r>
          </a:p>
        </p:txBody>
      </p:sp>
      <p:pic>
        <p:nvPicPr>
          <p:cNvPr id="7" name="Picture 6"/>
          <p:cNvPicPr>
            <a:picLocks noChangeAspect="1"/>
          </p:cNvPicPr>
          <p:nvPr/>
        </p:nvPicPr>
        <p:blipFill>
          <a:blip r:embed="rId4"/>
          <a:stretch>
            <a:fillRect/>
          </a:stretch>
        </p:blipFill>
        <p:spPr>
          <a:xfrm>
            <a:off x="273258" y="2904095"/>
            <a:ext cx="2037896" cy="1655367"/>
          </a:xfrm>
          <a:prstGeom prst="rect">
            <a:avLst/>
          </a:prstGeom>
        </p:spPr>
      </p:pic>
      <p:sp>
        <p:nvSpPr>
          <p:cNvPr id="8" name="Rectangle 7"/>
          <p:cNvSpPr/>
          <p:nvPr/>
        </p:nvSpPr>
        <p:spPr>
          <a:xfrm>
            <a:off x="172238" y="4502210"/>
            <a:ext cx="12019762" cy="2677656"/>
          </a:xfrm>
          <a:prstGeom prst="rect">
            <a:avLst/>
          </a:prstGeom>
        </p:spPr>
        <p:txBody>
          <a:bodyPr wrap="square">
            <a:spAutoFit/>
          </a:bodyPr>
          <a:lstStyle/>
          <a:p>
            <a:pPr algn="just"/>
            <a:r>
              <a:rPr lang="en-US" b="1" dirty="0" smtClean="0">
                <a:solidFill>
                  <a:srgbClr val="0070C0"/>
                </a:solidFill>
              </a:rPr>
              <a:t>Key </a:t>
            </a:r>
            <a:r>
              <a:rPr lang="en-US" b="1" dirty="0">
                <a:solidFill>
                  <a:srgbClr val="0070C0"/>
                </a:solidFill>
              </a:rPr>
              <a:t>Value </a:t>
            </a:r>
            <a:r>
              <a:rPr lang="en-US" b="1" dirty="0" smtClean="0">
                <a:solidFill>
                  <a:srgbClr val="0070C0"/>
                </a:solidFill>
              </a:rPr>
              <a:t>Store : </a:t>
            </a:r>
            <a:r>
              <a:rPr lang="en-US" sz="1400" dirty="0" smtClean="0"/>
              <a:t>distributed </a:t>
            </a:r>
            <a:r>
              <a:rPr lang="en-US" sz="1400" dirty="0"/>
              <a:t>Key-Value Store used to hold and manage the critical information that distributed systems need to keep running. The Key-Value Store, also called </a:t>
            </a:r>
            <a:r>
              <a:rPr lang="en-US" sz="1400" dirty="0" err="1"/>
              <a:t>etcd</a:t>
            </a:r>
            <a:r>
              <a:rPr lang="en-US" sz="1400" dirty="0"/>
              <a:t>, is a database Kubernetes uses to back up all cluster data. It stores the entire configuration and state of the cluster</a:t>
            </a:r>
            <a:r>
              <a:rPr lang="en-US" sz="1400" dirty="0" smtClean="0"/>
              <a:t>.</a:t>
            </a:r>
          </a:p>
          <a:p>
            <a:pPr algn="just"/>
            <a:r>
              <a:rPr lang="en-US" b="1" dirty="0">
                <a:solidFill>
                  <a:schemeClr val="accent5">
                    <a:lumMod val="75000"/>
                  </a:schemeClr>
                </a:solidFill>
              </a:rPr>
              <a:t>Controller</a:t>
            </a:r>
            <a:r>
              <a:rPr lang="en-US" dirty="0"/>
              <a:t> is to obtain the desired state from the API Server. It checks the current state of the nodes it is tasked to control, and determines if there are any differences, and resolves them if any</a:t>
            </a:r>
            <a:r>
              <a:rPr lang="en-US" dirty="0" smtClean="0"/>
              <a:t>.</a:t>
            </a:r>
          </a:p>
          <a:p>
            <a:pPr algn="just"/>
            <a:r>
              <a:rPr lang="en-US" b="1" dirty="0">
                <a:solidFill>
                  <a:schemeClr val="accent5">
                    <a:lumMod val="75000"/>
                  </a:schemeClr>
                </a:solidFill>
              </a:rPr>
              <a:t>Scheduler’s</a:t>
            </a:r>
            <a:r>
              <a:rPr lang="en-US" dirty="0"/>
              <a:t> main job is to watch for new requests coming from the API Server and assign them to healthy nodes. It ranks the quality of the nodes and deploys pods to the best-suited node.</a:t>
            </a:r>
            <a:r>
              <a:rPr lang="en-US" sz="1400" b="1" dirty="0" smtClean="0"/>
              <a:t>  </a:t>
            </a:r>
          </a:p>
          <a:p>
            <a:r>
              <a:rPr lang="en-US" b="1" dirty="0">
                <a:solidFill>
                  <a:schemeClr val="accent5">
                    <a:lumMod val="75000"/>
                  </a:schemeClr>
                </a:solidFill>
              </a:rPr>
              <a:t>Worker nodes </a:t>
            </a:r>
            <a:r>
              <a:rPr lang="en-US" dirty="0"/>
              <a:t>listen to the API Server for new work assignments; they execute the work assignments and then report the results to the Kubernetes Master node.</a:t>
            </a:r>
          </a:p>
          <a:p>
            <a:r>
              <a:rPr lang="en-US" sz="1400" dirty="0"/>
              <a:t/>
            </a:r>
            <a:br>
              <a:rPr lang="en-US" sz="1400" dirty="0"/>
            </a:br>
            <a:endParaRPr lang="en-US" sz="1400" b="1" dirty="0"/>
          </a:p>
        </p:txBody>
      </p:sp>
    </p:spTree>
    <p:extLst>
      <p:ext uri="{BB962C8B-B14F-4D97-AF65-F5344CB8AC3E}">
        <p14:creationId xmlns:p14="http://schemas.microsoft.com/office/powerpoint/2010/main" val="1211483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36" y="154243"/>
            <a:ext cx="12019763" cy="1325563"/>
          </a:xfrm>
        </p:spPr>
        <p:txBody>
          <a:bodyPr>
            <a:normAutofit/>
          </a:bodyPr>
          <a:lstStyle/>
          <a:p>
            <a:r>
              <a:rPr lang="en-US" dirty="0"/>
              <a:t>Kubernetes Architecture and Container Deployment</a:t>
            </a:r>
            <a:br>
              <a:rPr lang="en-US" dirty="0"/>
            </a:br>
            <a:endParaRPr lang="en-US" dirty="0"/>
          </a:p>
        </p:txBody>
      </p:sp>
      <p:sp>
        <p:nvSpPr>
          <p:cNvPr id="8" name="Rectangle 7"/>
          <p:cNvSpPr/>
          <p:nvPr/>
        </p:nvSpPr>
        <p:spPr>
          <a:xfrm>
            <a:off x="172238" y="4502210"/>
            <a:ext cx="12019762" cy="2462213"/>
          </a:xfrm>
          <a:prstGeom prst="rect">
            <a:avLst/>
          </a:prstGeom>
        </p:spPr>
        <p:txBody>
          <a:bodyPr wrap="square">
            <a:spAutoFit/>
          </a:bodyPr>
          <a:lstStyle/>
          <a:p>
            <a:r>
              <a:rPr lang="en-US" b="1" dirty="0" err="1" smtClean="0">
                <a:solidFill>
                  <a:schemeClr val="accent5">
                    <a:lumMod val="75000"/>
                  </a:schemeClr>
                </a:solidFill>
              </a:rPr>
              <a:t>Kubelet</a:t>
            </a:r>
            <a:r>
              <a:rPr lang="en-US" b="1" dirty="0" smtClean="0">
                <a:solidFill>
                  <a:schemeClr val="accent5">
                    <a:lumMod val="75000"/>
                  </a:schemeClr>
                </a:solidFill>
              </a:rPr>
              <a:t>, </a:t>
            </a:r>
            <a:r>
              <a:rPr lang="en-US" dirty="0" smtClean="0"/>
              <a:t>The </a:t>
            </a:r>
            <a:r>
              <a:rPr lang="en-US" dirty="0" err="1"/>
              <a:t>kubelet</a:t>
            </a:r>
            <a:r>
              <a:rPr lang="en-US" dirty="0"/>
              <a:t> runs on every node in the cluster. It is the principal Kubernetes agent. By installing </a:t>
            </a:r>
            <a:r>
              <a:rPr lang="en-US" dirty="0" err="1"/>
              <a:t>kubelet</a:t>
            </a:r>
            <a:r>
              <a:rPr lang="en-US" dirty="0"/>
              <a:t>, the node’s CPU, RAM, and storage become part of the broader cluster. It watches for tasks sent from the API Server, executes the task, and reports back to the Master.</a:t>
            </a:r>
          </a:p>
          <a:p>
            <a:r>
              <a:rPr lang="en-US" b="1" dirty="0">
                <a:solidFill>
                  <a:schemeClr val="accent5">
                    <a:lumMod val="75000"/>
                  </a:schemeClr>
                </a:solidFill>
              </a:rPr>
              <a:t>Container </a:t>
            </a:r>
            <a:r>
              <a:rPr lang="en-US" b="1" dirty="0" smtClean="0">
                <a:solidFill>
                  <a:schemeClr val="accent5">
                    <a:lumMod val="75000"/>
                  </a:schemeClr>
                </a:solidFill>
              </a:rPr>
              <a:t>Runtime, </a:t>
            </a:r>
            <a:r>
              <a:rPr lang="en-US" dirty="0" smtClean="0"/>
              <a:t>The </a:t>
            </a:r>
            <a:r>
              <a:rPr lang="en-US" dirty="0"/>
              <a:t>container runtime pulls images from a container image registry and starts and stops containers. A 3rd party software or plugin, such as Docker, usually performs this function.</a:t>
            </a:r>
          </a:p>
          <a:p>
            <a:r>
              <a:rPr lang="en-US" b="1" dirty="0" err="1" smtClean="0">
                <a:solidFill>
                  <a:schemeClr val="accent5">
                    <a:lumMod val="75000"/>
                  </a:schemeClr>
                </a:solidFill>
              </a:rPr>
              <a:t>Kube</a:t>
            </a:r>
            <a:r>
              <a:rPr lang="en-US" b="1" dirty="0" smtClean="0">
                <a:solidFill>
                  <a:schemeClr val="accent5">
                    <a:lumMod val="75000"/>
                  </a:schemeClr>
                </a:solidFill>
              </a:rPr>
              <a:t>-proxy, </a:t>
            </a:r>
            <a:r>
              <a:rPr lang="en-US" dirty="0" smtClean="0"/>
              <a:t>The </a:t>
            </a:r>
            <a:r>
              <a:rPr lang="en-US" dirty="0" err="1"/>
              <a:t>kube</a:t>
            </a:r>
            <a:r>
              <a:rPr lang="en-US" dirty="0"/>
              <a:t>-proxy makes sure that each node gets its IP address.</a:t>
            </a:r>
          </a:p>
          <a:p>
            <a:r>
              <a:rPr lang="en-US" b="1" dirty="0" smtClean="0">
                <a:solidFill>
                  <a:schemeClr val="accent5">
                    <a:lumMod val="75000"/>
                  </a:schemeClr>
                </a:solidFill>
              </a:rPr>
              <a:t>Pod</a:t>
            </a:r>
            <a:r>
              <a:rPr lang="en-US" dirty="0" smtClean="0"/>
              <a:t>, A </a:t>
            </a:r>
            <a:r>
              <a:rPr lang="en-US" dirty="0"/>
              <a:t>pod is the smallest element of scheduling in Kubernetes. Without it, a container cannot be part of a cluster.</a:t>
            </a:r>
          </a:p>
          <a:p>
            <a:r>
              <a:rPr lang="en-US" sz="1400" dirty="0"/>
              <a:t/>
            </a:r>
            <a:br>
              <a:rPr lang="en-US" sz="1400" dirty="0"/>
            </a:br>
            <a:endParaRPr lang="en-US" sz="1400" b="1" dirty="0"/>
          </a:p>
        </p:txBody>
      </p:sp>
      <p:pic>
        <p:nvPicPr>
          <p:cNvPr id="9" name="Picture 8"/>
          <p:cNvPicPr>
            <a:picLocks noChangeAspect="1"/>
          </p:cNvPicPr>
          <p:nvPr/>
        </p:nvPicPr>
        <p:blipFill>
          <a:blip r:embed="rId3"/>
          <a:stretch>
            <a:fillRect/>
          </a:stretch>
        </p:blipFill>
        <p:spPr>
          <a:xfrm>
            <a:off x="172236" y="798770"/>
            <a:ext cx="5734050" cy="3800475"/>
          </a:xfrm>
          <a:prstGeom prst="rect">
            <a:avLst/>
          </a:prstGeom>
        </p:spPr>
      </p:pic>
      <p:pic>
        <p:nvPicPr>
          <p:cNvPr id="10" name="Picture 9"/>
          <p:cNvPicPr>
            <a:picLocks noChangeAspect="1"/>
          </p:cNvPicPr>
          <p:nvPr/>
        </p:nvPicPr>
        <p:blipFill>
          <a:blip r:embed="rId4"/>
          <a:stretch>
            <a:fillRect/>
          </a:stretch>
        </p:blipFill>
        <p:spPr>
          <a:xfrm>
            <a:off x="6457950" y="1141669"/>
            <a:ext cx="5734050" cy="3114675"/>
          </a:xfrm>
          <a:prstGeom prst="rect">
            <a:avLst/>
          </a:prstGeom>
        </p:spPr>
      </p:pic>
    </p:spTree>
    <p:extLst>
      <p:ext uri="{BB962C8B-B14F-4D97-AF65-F5344CB8AC3E}">
        <p14:creationId xmlns:p14="http://schemas.microsoft.com/office/powerpoint/2010/main" val="2647412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Deployment</a:t>
            </a:r>
          </a:p>
        </p:txBody>
      </p:sp>
      <p:sp>
        <p:nvSpPr>
          <p:cNvPr id="4" name="Rectangle 3"/>
          <p:cNvSpPr/>
          <p:nvPr/>
        </p:nvSpPr>
        <p:spPr>
          <a:xfrm>
            <a:off x="233094" y="1573491"/>
            <a:ext cx="2387257" cy="369332"/>
          </a:xfrm>
          <a:prstGeom prst="rect">
            <a:avLst/>
          </a:prstGeom>
        </p:spPr>
        <p:txBody>
          <a:bodyPr wrap="none">
            <a:spAutoFit/>
          </a:bodyPr>
          <a:lstStyle/>
          <a:p>
            <a:r>
              <a:rPr lang="en-US" dirty="0"/>
              <a:t>Traditional Deployment</a:t>
            </a:r>
          </a:p>
        </p:txBody>
      </p:sp>
      <p:pic>
        <p:nvPicPr>
          <p:cNvPr id="5" name="Picture 4"/>
          <p:cNvPicPr>
            <a:picLocks noChangeAspect="1"/>
          </p:cNvPicPr>
          <p:nvPr/>
        </p:nvPicPr>
        <p:blipFill>
          <a:blip r:embed="rId2"/>
          <a:stretch>
            <a:fillRect/>
          </a:stretch>
        </p:blipFill>
        <p:spPr>
          <a:xfrm>
            <a:off x="340265" y="1942823"/>
            <a:ext cx="3566498" cy="1656411"/>
          </a:xfrm>
          <a:prstGeom prst="rect">
            <a:avLst/>
          </a:prstGeom>
        </p:spPr>
      </p:pic>
      <p:sp>
        <p:nvSpPr>
          <p:cNvPr id="6" name="Rectangle 5"/>
          <p:cNvSpPr/>
          <p:nvPr/>
        </p:nvSpPr>
        <p:spPr>
          <a:xfrm>
            <a:off x="4372951" y="1581865"/>
            <a:ext cx="2394695" cy="369332"/>
          </a:xfrm>
          <a:prstGeom prst="rect">
            <a:avLst/>
          </a:prstGeom>
        </p:spPr>
        <p:txBody>
          <a:bodyPr wrap="none">
            <a:spAutoFit/>
          </a:bodyPr>
          <a:lstStyle/>
          <a:p>
            <a:r>
              <a:rPr lang="en-US" dirty="0"/>
              <a:t>Virtualized Deployment</a:t>
            </a:r>
          </a:p>
        </p:txBody>
      </p:sp>
      <p:pic>
        <p:nvPicPr>
          <p:cNvPr id="7" name="Picture 6"/>
          <p:cNvPicPr>
            <a:picLocks noChangeAspect="1"/>
          </p:cNvPicPr>
          <p:nvPr/>
        </p:nvPicPr>
        <p:blipFill>
          <a:blip r:embed="rId3"/>
          <a:stretch>
            <a:fillRect/>
          </a:stretch>
        </p:blipFill>
        <p:spPr>
          <a:xfrm>
            <a:off x="4372951" y="1942823"/>
            <a:ext cx="3204251" cy="1612771"/>
          </a:xfrm>
          <a:prstGeom prst="rect">
            <a:avLst/>
          </a:prstGeom>
        </p:spPr>
      </p:pic>
      <p:sp>
        <p:nvSpPr>
          <p:cNvPr id="8" name="Rectangle 7"/>
          <p:cNvSpPr/>
          <p:nvPr/>
        </p:nvSpPr>
        <p:spPr>
          <a:xfrm>
            <a:off x="7682822" y="1573491"/>
            <a:ext cx="2311595" cy="369332"/>
          </a:xfrm>
          <a:prstGeom prst="rect">
            <a:avLst/>
          </a:prstGeom>
        </p:spPr>
        <p:txBody>
          <a:bodyPr wrap="none">
            <a:spAutoFit/>
          </a:bodyPr>
          <a:lstStyle/>
          <a:p>
            <a:r>
              <a:rPr lang="en-US" dirty="0"/>
              <a:t>Container Deployment</a:t>
            </a:r>
          </a:p>
        </p:txBody>
      </p:sp>
      <p:pic>
        <p:nvPicPr>
          <p:cNvPr id="9" name="Picture 8"/>
          <p:cNvPicPr>
            <a:picLocks noChangeAspect="1"/>
          </p:cNvPicPr>
          <p:nvPr/>
        </p:nvPicPr>
        <p:blipFill>
          <a:blip r:embed="rId4"/>
          <a:stretch>
            <a:fillRect/>
          </a:stretch>
        </p:blipFill>
        <p:spPr>
          <a:xfrm>
            <a:off x="7810296" y="1951197"/>
            <a:ext cx="3296076" cy="1648038"/>
          </a:xfrm>
          <a:prstGeom prst="rect">
            <a:avLst/>
          </a:prstGeom>
        </p:spPr>
      </p:pic>
    </p:spTree>
    <p:extLst>
      <p:ext uri="{BB962C8B-B14F-4D97-AF65-F5344CB8AC3E}">
        <p14:creationId xmlns:p14="http://schemas.microsoft.com/office/powerpoint/2010/main" val="7746917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a:t>
            </a:r>
            <a:r>
              <a:rPr lang="en-US" dirty="0"/>
              <a:t>Cloud Infrastructure architecture</a:t>
            </a:r>
            <a:endParaRPr lang="en-US" dirty="0"/>
          </a:p>
        </p:txBody>
      </p:sp>
    </p:spTree>
    <p:extLst>
      <p:ext uri="{BB962C8B-B14F-4D97-AF65-F5344CB8AC3E}">
        <p14:creationId xmlns:p14="http://schemas.microsoft.com/office/powerpoint/2010/main" val="6440633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88" y="579135"/>
            <a:ext cx="7614550" cy="451998"/>
          </a:xfrm>
        </p:spPr>
        <p:txBody>
          <a:bodyPr>
            <a:noAutofit/>
          </a:bodyPr>
          <a:lstStyle/>
          <a:p>
            <a:r>
              <a:rPr lang="en-US" sz="2800" b="1" dirty="0" err="1"/>
              <a:t>Ansible</a:t>
            </a:r>
            <a:r>
              <a:rPr lang="en-US" sz="2800" b="1" dirty="0"/>
              <a:t> – </a:t>
            </a:r>
            <a:r>
              <a:rPr lang="en-US" sz="2800" b="1" dirty="0" smtClean="0"/>
              <a:t>configuration</a:t>
            </a:r>
            <a:r>
              <a:rPr lang="en-US" sz="2800" b="1" dirty="0"/>
              <a:t/>
            </a:r>
            <a:br>
              <a:rPr lang="en-US" sz="2800" b="1" dirty="0"/>
            </a:br>
            <a:endParaRPr lang="en-US" sz="2800" dirty="0"/>
          </a:p>
        </p:txBody>
      </p:sp>
      <p:sp>
        <p:nvSpPr>
          <p:cNvPr id="5" name="AutoShape 4" descr="OpenStack Cloud Softwa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itle 1"/>
          <p:cNvSpPr txBox="1">
            <a:spLocks/>
          </p:cNvSpPr>
          <p:nvPr/>
        </p:nvSpPr>
        <p:spPr>
          <a:xfrm>
            <a:off x="5933702" y="353136"/>
            <a:ext cx="7614550" cy="4519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i="1" dirty="0"/>
              <a:t>The map of Chef components </a:t>
            </a:r>
            <a:endParaRPr lang="en-US" sz="2800" dirty="0"/>
          </a:p>
        </p:txBody>
      </p:sp>
    </p:spTree>
    <p:extLst>
      <p:ext uri="{BB962C8B-B14F-4D97-AF65-F5344CB8AC3E}">
        <p14:creationId xmlns:p14="http://schemas.microsoft.com/office/powerpoint/2010/main" val="21581421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35" y="0"/>
            <a:ext cx="10515600" cy="1325563"/>
          </a:xfrm>
        </p:spPr>
        <p:txBody>
          <a:bodyPr>
            <a:normAutofit/>
          </a:bodyPr>
          <a:lstStyle/>
          <a:p>
            <a:r>
              <a:rPr lang="en-US" dirty="0" err="1" smtClean="0"/>
              <a:t>KuberNetes</a:t>
            </a:r>
            <a:r>
              <a:rPr lang="en-US" dirty="0" smtClean="0"/>
              <a:t> cloud </a:t>
            </a:r>
            <a:r>
              <a:rPr lang="en-US" dirty="0"/>
              <a:t>infrastructure (compute, </a:t>
            </a:r>
            <a:r>
              <a:rPr lang="en-US" dirty="0" smtClean="0"/>
              <a:t>networking, </a:t>
            </a:r>
            <a:r>
              <a:rPr lang="en-US" dirty="0"/>
              <a:t>storages, </a:t>
            </a:r>
            <a:r>
              <a:rPr lang="en-US" dirty="0" smtClean="0"/>
              <a:t>provisioning)</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240422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5400" dirty="0" smtClean="0"/>
              <a:t>Thx</a:t>
            </a:r>
            <a:endParaRPr lang="en-US" sz="5400" dirty="0"/>
          </a:p>
        </p:txBody>
      </p:sp>
    </p:spTree>
    <p:extLst>
      <p:ext uri="{BB962C8B-B14F-4D97-AF65-F5344CB8AC3E}">
        <p14:creationId xmlns:p14="http://schemas.microsoft.com/office/powerpoint/2010/main" val="3939557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1460" y="0"/>
            <a:ext cx="4092400" cy="2610669"/>
          </a:xfrm>
          <a:prstGeom prst="rect">
            <a:avLst/>
          </a:prstGeom>
        </p:spPr>
      </p:pic>
      <p:pic>
        <p:nvPicPr>
          <p:cNvPr id="4" name="Picture 3"/>
          <p:cNvPicPr>
            <a:picLocks noChangeAspect="1"/>
          </p:cNvPicPr>
          <p:nvPr/>
        </p:nvPicPr>
        <p:blipFill>
          <a:blip r:embed="rId4"/>
          <a:stretch>
            <a:fillRect/>
          </a:stretch>
        </p:blipFill>
        <p:spPr>
          <a:xfrm>
            <a:off x="2752724" y="0"/>
            <a:ext cx="1362535" cy="1167887"/>
          </a:xfrm>
          <a:prstGeom prst="rect">
            <a:avLst/>
          </a:prstGeom>
        </p:spPr>
      </p:pic>
      <p:pic>
        <p:nvPicPr>
          <p:cNvPr id="6" name="Content Placeholder 5"/>
          <p:cNvPicPr>
            <a:picLocks noGrp="1" noChangeAspect="1"/>
          </p:cNvPicPr>
          <p:nvPr>
            <p:ph idx="1"/>
          </p:nvPr>
        </p:nvPicPr>
        <p:blipFill>
          <a:blip r:embed="rId5"/>
          <a:stretch>
            <a:fillRect/>
          </a:stretch>
        </p:blipFill>
        <p:spPr>
          <a:xfrm>
            <a:off x="251460" y="2099945"/>
            <a:ext cx="5905387" cy="4351338"/>
          </a:xfrm>
          <a:prstGeom prst="rect">
            <a:avLst/>
          </a:prstGeom>
        </p:spPr>
      </p:pic>
      <p:pic>
        <p:nvPicPr>
          <p:cNvPr id="7" name="Picture 6"/>
          <p:cNvPicPr>
            <a:picLocks noChangeAspect="1"/>
          </p:cNvPicPr>
          <p:nvPr/>
        </p:nvPicPr>
        <p:blipFill>
          <a:blip r:embed="rId6"/>
          <a:stretch>
            <a:fillRect/>
          </a:stretch>
        </p:blipFill>
        <p:spPr>
          <a:xfrm>
            <a:off x="6771486" y="977900"/>
            <a:ext cx="3773249" cy="2244090"/>
          </a:xfrm>
          <a:prstGeom prst="rect">
            <a:avLst/>
          </a:prstGeom>
        </p:spPr>
      </p:pic>
      <p:pic>
        <p:nvPicPr>
          <p:cNvPr id="8" name="Picture 7"/>
          <p:cNvPicPr>
            <a:picLocks noChangeAspect="1"/>
          </p:cNvPicPr>
          <p:nvPr/>
        </p:nvPicPr>
        <p:blipFill>
          <a:blip r:embed="rId7"/>
          <a:stretch>
            <a:fillRect/>
          </a:stretch>
        </p:blipFill>
        <p:spPr>
          <a:xfrm>
            <a:off x="8971318" y="3171570"/>
            <a:ext cx="3220682" cy="3279713"/>
          </a:xfrm>
          <a:prstGeom prst="rect">
            <a:avLst/>
          </a:prstGeom>
        </p:spPr>
      </p:pic>
      <p:pic>
        <p:nvPicPr>
          <p:cNvPr id="9" name="Picture 8"/>
          <p:cNvPicPr>
            <a:picLocks noChangeAspect="1"/>
          </p:cNvPicPr>
          <p:nvPr/>
        </p:nvPicPr>
        <p:blipFill>
          <a:blip r:embed="rId8"/>
          <a:stretch>
            <a:fillRect/>
          </a:stretch>
        </p:blipFill>
        <p:spPr>
          <a:xfrm>
            <a:off x="6156848" y="3171570"/>
            <a:ext cx="2555394" cy="3279711"/>
          </a:xfrm>
          <a:prstGeom prst="rect">
            <a:avLst/>
          </a:prstGeom>
        </p:spPr>
      </p:pic>
      <p:pic>
        <p:nvPicPr>
          <p:cNvPr id="10" name="Picture 9"/>
          <p:cNvPicPr>
            <a:picLocks noChangeAspect="1"/>
          </p:cNvPicPr>
          <p:nvPr/>
        </p:nvPicPr>
        <p:blipFill>
          <a:blip r:embed="rId9"/>
          <a:stretch>
            <a:fillRect/>
          </a:stretch>
        </p:blipFill>
        <p:spPr>
          <a:xfrm>
            <a:off x="4252300" y="95349"/>
            <a:ext cx="1474578" cy="1909248"/>
          </a:xfrm>
          <a:prstGeom prst="rect">
            <a:avLst/>
          </a:prstGeom>
        </p:spPr>
      </p:pic>
    </p:spTree>
    <p:extLst>
      <p:ext uri="{BB962C8B-B14F-4D97-AF65-F5344CB8AC3E}">
        <p14:creationId xmlns:p14="http://schemas.microsoft.com/office/powerpoint/2010/main" val="18099751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36113" y="1939925"/>
            <a:ext cx="6342733" cy="4351338"/>
          </a:xfrm>
          <a:prstGeom prst="rect">
            <a:avLst/>
          </a:prstGeom>
        </p:spPr>
      </p:pic>
      <p:sp>
        <p:nvSpPr>
          <p:cNvPr id="5" name="Title 1"/>
          <p:cNvSpPr>
            <a:spLocks noGrp="1"/>
          </p:cNvSpPr>
          <p:nvPr>
            <p:ph type="title"/>
          </p:nvPr>
        </p:nvSpPr>
        <p:spPr/>
        <p:txBody>
          <a:bodyPr/>
          <a:lstStyle/>
          <a:p>
            <a:r>
              <a:rPr lang="en-US" dirty="0"/>
              <a:t>Kubernetes: Orchestrating Containers </a:t>
            </a:r>
          </a:p>
        </p:txBody>
      </p:sp>
    </p:spTree>
    <p:extLst>
      <p:ext uri="{BB962C8B-B14F-4D97-AF65-F5344CB8AC3E}">
        <p14:creationId xmlns:p14="http://schemas.microsoft.com/office/powerpoint/2010/main" val="20315640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Orchestrating Containers </a:t>
            </a:r>
          </a:p>
        </p:txBody>
      </p:sp>
      <p:pic>
        <p:nvPicPr>
          <p:cNvPr id="4" name="Content Placeholder 3"/>
          <p:cNvPicPr>
            <a:picLocks noGrp="1" noChangeAspect="1"/>
          </p:cNvPicPr>
          <p:nvPr>
            <p:ph idx="1"/>
          </p:nvPr>
        </p:nvPicPr>
        <p:blipFill>
          <a:blip r:embed="rId2"/>
          <a:stretch>
            <a:fillRect/>
          </a:stretch>
        </p:blipFill>
        <p:spPr>
          <a:xfrm>
            <a:off x="2469885" y="1690688"/>
            <a:ext cx="7252230" cy="4351338"/>
          </a:xfrm>
          <a:prstGeom prst="rect">
            <a:avLst/>
          </a:prstGeom>
        </p:spPr>
      </p:pic>
    </p:spTree>
    <p:extLst>
      <p:ext uri="{BB962C8B-B14F-4D97-AF65-F5344CB8AC3E}">
        <p14:creationId xmlns:p14="http://schemas.microsoft.com/office/powerpoint/2010/main" val="3628479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Orchestrating Containers </a:t>
            </a:r>
          </a:p>
        </p:txBody>
      </p:sp>
      <p:pic>
        <p:nvPicPr>
          <p:cNvPr id="9218" name="Picture 2" descr="Kubernetes: Orchestrating Containers with Ease | by Tolu Nimi | Mediu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46997"/>
            <a:ext cx="10515600" cy="410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2683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orchestration</a:t>
            </a:r>
          </a:p>
        </p:txBody>
      </p:sp>
      <p:pic>
        <p:nvPicPr>
          <p:cNvPr id="4" name="Content Placeholder 3"/>
          <p:cNvPicPr>
            <a:picLocks noGrp="1" noChangeAspect="1"/>
          </p:cNvPicPr>
          <p:nvPr>
            <p:ph idx="1"/>
          </p:nvPr>
        </p:nvPicPr>
        <p:blipFill>
          <a:blip r:embed="rId2"/>
          <a:stretch>
            <a:fillRect/>
          </a:stretch>
        </p:blipFill>
        <p:spPr>
          <a:xfrm>
            <a:off x="1937017" y="1690688"/>
            <a:ext cx="6809206" cy="4351338"/>
          </a:xfrm>
          <a:prstGeom prst="rect">
            <a:avLst/>
          </a:prstGeom>
        </p:spPr>
      </p:pic>
    </p:spTree>
    <p:extLst>
      <p:ext uri="{BB962C8B-B14F-4D97-AF65-F5344CB8AC3E}">
        <p14:creationId xmlns:p14="http://schemas.microsoft.com/office/powerpoint/2010/main" val="37208455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84" y="1026477"/>
            <a:ext cx="5422116" cy="799148"/>
          </a:xfrm>
        </p:spPr>
        <p:txBody>
          <a:bodyPr>
            <a:normAutofit fontScale="90000"/>
          </a:bodyPr>
          <a:lstStyle/>
          <a:p>
            <a:r>
              <a:rPr lang="en-US" b="1" dirty="0">
                <a:solidFill>
                  <a:srgbClr val="00B0F0"/>
                </a:solidFill>
              </a:rPr>
              <a:t>Features of </a:t>
            </a:r>
            <a:r>
              <a:rPr lang="en-US" b="1" dirty="0">
                <a:solidFill>
                  <a:srgbClr val="C00000"/>
                </a:solidFill>
              </a:rPr>
              <a:t>Kubernetes</a:t>
            </a:r>
            <a:r>
              <a:rPr lang="en-US" dirty="0">
                <a:solidFill>
                  <a:srgbClr val="C00000"/>
                </a:solidFill>
              </a:rPr>
              <a:t/>
            </a:r>
            <a:br>
              <a:rPr lang="en-US" dirty="0">
                <a:solidFill>
                  <a:srgbClr val="C00000"/>
                </a:solidFill>
              </a:rPr>
            </a:br>
            <a:endParaRPr lang="en-US" dirty="0">
              <a:solidFill>
                <a:srgbClr val="C00000"/>
              </a:solidFill>
            </a:endParaRPr>
          </a:p>
        </p:txBody>
      </p:sp>
      <p:sp>
        <p:nvSpPr>
          <p:cNvPr id="3" name="Content Placeholder 2"/>
          <p:cNvSpPr>
            <a:spLocks noGrp="1"/>
          </p:cNvSpPr>
          <p:nvPr>
            <p:ph idx="1"/>
          </p:nvPr>
        </p:nvSpPr>
        <p:spPr/>
        <p:txBody>
          <a:bodyPr>
            <a:normAutofit fontScale="92500" lnSpcReduction="20000"/>
          </a:bodyPr>
          <a:lstStyle/>
          <a:p>
            <a:pPr algn="just"/>
            <a:r>
              <a:rPr lang="en-US" b="1" dirty="0">
                <a:solidFill>
                  <a:srgbClr val="00B0F0"/>
                </a:solidFill>
              </a:rPr>
              <a:t>Compute scheduling </a:t>
            </a:r>
            <a:r>
              <a:rPr lang="en-US" dirty="0"/>
              <a:t>considering resource needs of containers and find right place and run them automatically.</a:t>
            </a:r>
          </a:p>
          <a:p>
            <a:pPr algn="just"/>
            <a:r>
              <a:rPr lang="en-US" b="1" dirty="0">
                <a:solidFill>
                  <a:srgbClr val="00B0F0"/>
                </a:solidFill>
              </a:rPr>
              <a:t>Self-healing</a:t>
            </a:r>
            <a:r>
              <a:rPr lang="en-US" dirty="0"/>
              <a:t> in nature so if container crashes a new one will be created to replace it.</a:t>
            </a:r>
          </a:p>
          <a:p>
            <a:pPr algn="just"/>
            <a:r>
              <a:rPr lang="en-US" b="1" dirty="0">
                <a:solidFill>
                  <a:srgbClr val="00B0F0"/>
                </a:solidFill>
              </a:rPr>
              <a:t>Horizontal scaling </a:t>
            </a:r>
            <a:r>
              <a:rPr lang="en-US" dirty="0"/>
              <a:t>can be achieved by observing CPU and memory metrics , add and remove instances as required.</a:t>
            </a:r>
          </a:p>
          <a:p>
            <a:pPr algn="just"/>
            <a:r>
              <a:rPr lang="en-US" b="1" dirty="0">
                <a:solidFill>
                  <a:srgbClr val="00B0F0"/>
                </a:solidFill>
              </a:rPr>
              <a:t>Volume management </a:t>
            </a:r>
            <a:r>
              <a:rPr lang="en-US" dirty="0"/>
              <a:t>is easy as it manages the persistent storage used by applications.</a:t>
            </a:r>
          </a:p>
          <a:p>
            <a:pPr algn="just"/>
            <a:r>
              <a:rPr lang="en-US" b="1" dirty="0">
                <a:solidFill>
                  <a:srgbClr val="00B0F0"/>
                </a:solidFill>
              </a:rPr>
              <a:t>IP address , DNS and multiple instances load balancing</a:t>
            </a:r>
            <a:r>
              <a:rPr lang="en-US" dirty="0"/>
              <a:t>.</a:t>
            </a:r>
          </a:p>
          <a:p>
            <a:pPr algn="just"/>
            <a:r>
              <a:rPr lang="en-US" b="1" dirty="0">
                <a:solidFill>
                  <a:srgbClr val="00B0F0"/>
                </a:solidFill>
              </a:rPr>
              <a:t>During upgrade health of new instances is monitored and if failure </a:t>
            </a:r>
            <a:r>
              <a:rPr lang="en-US" dirty="0"/>
              <a:t>occurs rollback happens to previous version automatically.</a:t>
            </a:r>
          </a:p>
          <a:p>
            <a:pPr algn="just"/>
            <a:r>
              <a:rPr lang="en-US" b="1" dirty="0">
                <a:solidFill>
                  <a:srgbClr val="00B0F0"/>
                </a:solidFill>
              </a:rPr>
              <a:t>Management of application </a:t>
            </a:r>
            <a:r>
              <a:rPr lang="en-US" dirty="0"/>
              <a:t>configuration and secrets. </a:t>
            </a:r>
          </a:p>
        </p:txBody>
      </p:sp>
      <p:sp>
        <p:nvSpPr>
          <p:cNvPr id="4" name="Title 1"/>
          <p:cNvSpPr txBox="1">
            <a:spLocks/>
          </p:cNvSpPr>
          <p:nvPr/>
        </p:nvSpPr>
        <p:spPr>
          <a:xfrm>
            <a:off x="292884" y="-49358"/>
            <a:ext cx="10515600" cy="940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C00000"/>
                </a:solidFill>
              </a:rPr>
              <a:t>Kubernetes</a:t>
            </a:r>
            <a:r>
              <a:rPr lang="en-US" b="1" dirty="0" smtClean="0"/>
              <a:t> </a:t>
            </a:r>
            <a:r>
              <a:rPr lang="en-US" dirty="0" smtClean="0">
                <a:solidFill>
                  <a:srgbClr val="FFC000"/>
                </a:solidFill>
              </a:rPr>
              <a:t>Architecture</a:t>
            </a:r>
            <a:r>
              <a:rPr lang="en-US" b="1" dirty="0" smtClean="0"/>
              <a:t>?</a:t>
            </a:r>
            <a:endParaRPr lang="en-US" dirty="0"/>
          </a:p>
        </p:txBody>
      </p:sp>
    </p:spTree>
    <p:extLst>
      <p:ext uri="{BB962C8B-B14F-4D97-AF65-F5344CB8AC3E}">
        <p14:creationId xmlns:p14="http://schemas.microsoft.com/office/powerpoint/2010/main" val="6576778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84" y="1026477"/>
            <a:ext cx="5422116" cy="799148"/>
          </a:xfrm>
        </p:spPr>
        <p:txBody>
          <a:bodyPr>
            <a:normAutofit fontScale="90000"/>
          </a:bodyPr>
          <a:lstStyle/>
          <a:p>
            <a:r>
              <a:rPr lang="en-US" b="1" dirty="0" smtClean="0">
                <a:solidFill>
                  <a:srgbClr val="00B0F0"/>
                </a:solidFill>
              </a:rPr>
              <a:t>Use </a:t>
            </a:r>
            <a:r>
              <a:rPr lang="en-US" b="1" dirty="0" smtClean="0">
                <a:solidFill>
                  <a:srgbClr val="C00000"/>
                </a:solidFill>
              </a:rPr>
              <a:t>Cases</a:t>
            </a:r>
            <a:r>
              <a:rPr lang="en-US" dirty="0">
                <a:solidFill>
                  <a:srgbClr val="C00000"/>
                </a:solidFill>
              </a:rPr>
              <a:t/>
            </a:r>
            <a:br>
              <a:rPr lang="en-US" dirty="0">
                <a:solidFill>
                  <a:srgbClr val="C00000"/>
                </a:solidFill>
              </a:rPr>
            </a:br>
            <a:endParaRPr lang="en-US" dirty="0">
              <a:solidFill>
                <a:srgbClr val="C00000"/>
              </a:solidFill>
            </a:endParaRPr>
          </a:p>
        </p:txBody>
      </p:sp>
      <p:sp>
        <p:nvSpPr>
          <p:cNvPr id="3" name="Content Placeholder 2"/>
          <p:cNvSpPr>
            <a:spLocks noGrp="1"/>
          </p:cNvSpPr>
          <p:nvPr>
            <p:ph idx="1"/>
          </p:nvPr>
        </p:nvSpPr>
        <p:spPr/>
        <p:txBody>
          <a:bodyPr>
            <a:normAutofit/>
          </a:bodyPr>
          <a:lstStyle/>
          <a:p>
            <a:pPr algn="just"/>
            <a:r>
              <a:rPr lang="en-US" b="1" dirty="0">
                <a:solidFill>
                  <a:srgbClr val="00B0F0"/>
                </a:solidFill>
              </a:rPr>
              <a:t>Large scale application deployments</a:t>
            </a:r>
          </a:p>
          <a:p>
            <a:pPr algn="just"/>
            <a:r>
              <a:rPr lang="en-US" b="1" dirty="0">
                <a:solidFill>
                  <a:srgbClr val="00B0F0"/>
                </a:solidFill>
              </a:rPr>
              <a:t>Management of </a:t>
            </a:r>
            <a:r>
              <a:rPr lang="en-US" b="1" dirty="0" err="1">
                <a:solidFill>
                  <a:srgbClr val="00B0F0"/>
                </a:solidFill>
              </a:rPr>
              <a:t>microservices</a:t>
            </a:r>
            <a:endParaRPr lang="en-US" b="1" dirty="0">
              <a:solidFill>
                <a:srgbClr val="00B0F0"/>
              </a:solidFill>
            </a:endParaRPr>
          </a:p>
          <a:p>
            <a:pPr algn="just"/>
            <a:r>
              <a:rPr lang="en-US" b="1" dirty="0">
                <a:solidFill>
                  <a:srgbClr val="00B0F0"/>
                </a:solidFill>
              </a:rPr>
              <a:t>CI/CD software development</a:t>
            </a:r>
          </a:p>
          <a:p>
            <a:pPr algn="just"/>
            <a:r>
              <a:rPr lang="en-US" b="1" dirty="0">
                <a:solidFill>
                  <a:srgbClr val="00B0F0"/>
                </a:solidFill>
              </a:rPr>
              <a:t>Server less computing</a:t>
            </a:r>
          </a:p>
          <a:p>
            <a:pPr algn="just"/>
            <a:r>
              <a:rPr lang="en-US" b="1" dirty="0">
                <a:solidFill>
                  <a:srgbClr val="00B0F0"/>
                </a:solidFill>
              </a:rPr>
              <a:t>Hybrid and multi-cloud deployments</a:t>
            </a:r>
          </a:p>
          <a:p>
            <a:pPr algn="just"/>
            <a:r>
              <a:rPr lang="en-US" b="1" dirty="0">
                <a:solidFill>
                  <a:srgbClr val="00B0F0"/>
                </a:solidFill>
              </a:rPr>
              <a:t>Big data processing</a:t>
            </a:r>
          </a:p>
          <a:p>
            <a:pPr algn="just"/>
            <a:r>
              <a:rPr lang="en-US" b="1" dirty="0">
                <a:solidFill>
                  <a:srgbClr val="00B0F0"/>
                </a:solidFill>
              </a:rPr>
              <a:t>Computation </a:t>
            </a:r>
          </a:p>
          <a:p>
            <a:pPr algn="just"/>
            <a:r>
              <a:rPr lang="en-US" b="1" dirty="0">
                <a:solidFill>
                  <a:srgbClr val="00B0F0"/>
                </a:solidFill>
              </a:rPr>
              <a:t>Machine learning </a:t>
            </a:r>
            <a:endParaRPr lang="en-US" dirty="0"/>
          </a:p>
        </p:txBody>
      </p:sp>
      <p:sp>
        <p:nvSpPr>
          <p:cNvPr id="4" name="Title 1"/>
          <p:cNvSpPr txBox="1">
            <a:spLocks/>
          </p:cNvSpPr>
          <p:nvPr/>
        </p:nvSpPr>
        <p:spPr>
          <a:xfrm>
            <a:off x="292884" y="-49358"/>
            <a:ext cx="10515600" cy="9408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C00000"/>
                </a:solidFill>
              </a:rPr>
              <a:t>Kubernetes</a:t>
            </a:r>
            <a:r>
              <a:rPr lang="en-US" b="1" dirty="0" smtClean="0"/>
              <a:t> </a:t>
            </a:r>
            <a:r>
              <a:rPr lang="en-US" dirty="0" smtClean="0">
                <a:solidFill>
                  <a:srgbClr val="FFC000"/>
                </a:solidFill>
              </a:rPr>
              <a:t>Architecture</a:t>
            </a:r>
            <a:r>
              <a:rPr lang="en-US" b="1" dirty="0" smtClean="0"/>
              <a:t>?</a:t>
            </a:r>
            <a:endParaRPr lang="en-US" dirty="0"/>
          </a:p>
        </p:txBody>
      </p:sp>
    </p:spTree>
    <p:extLst>
      <p:ext uri="{BB962C8B-B14F-4D97-AF65-F5344CB8AC3E}">
        <p14:creationId xmlns:p14="http://schemas.microsoft.com/office/powerpoint/2010/main" val="37233581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25182</TotalTime>
  <Words>1094</Words>
  <Application>Microsoft Office PowerPoint</Application>
  <PresentationFormat>Widescreen</PresentationFormat>
  <Paragraphs>320</Paragraphs>
  <Slides>27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맑은 고딕</vt:lpstr>
      <vt:lpstr>Arial</vt:lpstr>
      <vt:lpstr>Calibri</vt:lpstr>
      <vt:lpstr>Calibri Light</vt:lpstr>
      <vt:lpstr>Office Theme</vt:lpstr>
      <vt:lpstr>PowerPoint Presentation</vt:lpstr>
      <vt:lpstr>Docker Work ?</vt:lpstr>
      <vt:lpstr>PowerPoint Presentation</vt:lpstr>
      <vt:lpstr>Kubernetes: Orchestrating Containers </vt:lpstr>
      <vt:lpstr>Kubernetes: Orchestrating Containers </vt:lpstr>
      <vt:lpstr>Kubernetes: Orchestrating Containers </vt:lpstr>
      <vt:lpstr>Kubernetes orchestration</vt:lpstr>
      <vt:lpstr>Features of Kubernetes </vt:lpstr>
      <vt:lpstr>Use Cases </vt:lpstr>
      <vt:lpstr>Kubernetes Architecture? </vt:lpstr>
      <vt:lpstr>Kubernetes Architecture? </vt:lpstr>
      <vt:lpstr>PowerPoint Presentation</vt:lpstr>
      <vt:lpstr>Kubernetes Architecture Diagram </vt:lpstr>
      <vt:lpstr>Kubernetes Architecture Diagram </vt:lpstr>
      <vt:lpstr>Kubernetes Architecture Diagram </vt:lpstr>
      <vt:lpstr>Kubernetes Architecture Diagram </vt:lpstr>
      <vt:lpstr>Kubernetes Architecture Diagram </vt:lpstr>
      <vt:lpstr>Kubernetes Architecture Diagram </vt:lpstr>
      <vt:lpstr>Kubernetes Architecture Diagram </vt:lpstr>
      <vt:lpstr>Kubernetes Architecture Diagram </vt:lpstr>
      <vt:lpstr>Kubernetes Architecture and Container Deployment </vt:lpstr>
      <vt:lpstr>Kubernetes Architecture and Container Deployment </vt:lpstr>
      <vt:lpstr>Container Deployment</vt:lpstr>
      <vt:lpstr>Kubernetes Cloud Infrastructure architecture</vt:lpstr>
      <vt:lpstr>Ansible – configuration </vt:lpstr>
      <vt:lpstr>KuberNetes cloud infrastructure (compute, networking, storages, provisioning)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pds</dc:title>
  <dc:creator>pds</dc:creator>
  <cp:lastModifiedBy>Gde</cp:lastModifiedBy>
  <cp:revision>233</cp:revision>
  <dcterms:created xsi:type="dcterms:W3CDTF">2024-07-11T17:06:45Z</dcterms:created>
  <dcterms:modified xsi:type="dcterms:W3CDTF">2025-08-26T07:13:37Z</dcterms:modified>
</cp:coreProperties>
</file>